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5" r:id="rId1"/>
    <p:sldMasterId id="2147483744" r:id="rId2"/>
  </p:sldMasterIdLst>
  <p:sldIdLst>
    <p:sldId id="258" r:id="rId3"/>
    <p:sldId id="261" r:id="rId4"/>
    <p:sldId id="262" r:id="rId5"/>
    <p:sldId id="256" r:id="rId6"/>
    <p:sldId id="260" r:id="rId7"/>
    <p:sldId id="257" r:id="rId8"/>
    <p:sldId id="268" r:id="rId9"/>
    <p:sldId id="269" r:id="rId10"/>
    <p:sldId id="270" r:id="rId11"/>
    <p:sldId id="271" r:id="rId12"/>
    <p:sldId id="272" r:id="rId13"/>
    <p:sldId id="265" r:id="rId14"/>
    <p:sldId id="266" r:id="rId15"/>
    <p:sldId id="273" r:id="rId16"/>
    <p:sldId id="274" r:id="rId17"/>
    <p:sldId id="263" r:id="rId18"/>
    <p:sldId id="275" r:id="rId19"/>
    <p:sldId id="276" r:id="rId20"/>
    <p:sldId id="277" r:id="rId21"/>
    <p:sldId id="267" r:id="rId22"/>
    <p:sldId id="347" r:id="rId23"/>
    <p:sldId id="278" r:id="rId24"/>
    <p:sldId id="343" r:id="rId25"/>
    <p:sldId id="537" r:id="rId26"/>
    <p:sldId id="264" r:id="rId27"/>
  </p:sldIdLst>
  <p:sldSz cx="12192000" cy="6858000"/>
  <p:notesSz cx="7004050" cy="9290050"/>
  <p:embeddedFontLst>
    <p:embeddedFont>
      <p:font typeface="Congenial Black" panose="02000503040000020004" pitchFamily="2" charset="0"/>
      <p:bold r:id="rId28"/>
      <p:boldItalic r:id="rId29"/>
    </p:embeddedFont>
    <p:embeddedFont>
      <p:font typeface="Congenial SemiBold" panose="02000503040000020004" pitchFamily="2" charset="0"/>
      <p:bold r:id="rId30"/>
      <p:boldItalic r:id="rId31"/>
    </p:embeddedFont>
    <p:embeddedFont>
      <p:font typeface="Corbel" panose="020B0503020204020204" pitchFamily="34" charset="0"/>
      <p:regular r:id="rId32"/>
      <p:bold r:id="rId33"/>
      <p:italic r:id="rId34"/>
      <p:boldItalic r:id="rId35"/>
    </p:embeddedFont>
    <p:embeddedFont>
      <p:font typeface="Franklin Gothic Book" panose="020B0503020102020204" pitchFamily="34" charset="0"/>
      <p:regular r:id="rId36"/>
      <p:italic r:id="rId37"/>
    </p:embeddedFont>
    <p:embeddedFont>
      <p:font typeface="Meiryo" panose="020B0604030504040204" pitchFamily="34" charset="-128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DE7E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9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86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99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9/29/2024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63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44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62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7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03280A-B55C-965E-AEA9-516C8B1A6652}"/>
              </a:ext>
            </a:extLst>
          </p:cNvPr>
          <p:cNvSpPr/>
          <p:nvPr userDrawn="1"/>
        </p:nvSpPr>
        <p:spPr>
          <a:xfrm>
            <a:off x="290051" y="216309"/>
            <a:ext cx="11611897" cy="64253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character sitting on a chair&#10;&#10;Description automatically generated">
            <a:extLst>
              <a:ext uri="{FF2B5EF4-FFF2-40B4-BE49-F238E27FC236}">
                <a16:creationId xmlns:a16="http://schemas.microsoft.com/office/drawing/2014/main" id="{F205F2A9-AAB2-6DDF-6739-DD5951C3F8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"/>
            <a:ext cx="1495425" cy="1495425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302211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86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61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48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617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8318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08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14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9/29/2024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102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5168E3-10A9-FDF1-C511-2DF450A21D81}"/>
              </a:ext>
            </a:extLst>
          </p:cNvPr>
          <p:cNvSpPr txBox="1"/>
          <p:nvPr/>
        </p:nvSpPr>
        <p:spPr>
          <a:xfrm>
            <a:off x="965200" y="1174536"/>
            <a:ext cx="10668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700" dirty="0">
                <a:latin typeface="Congenial Black" panose="02000503040000020004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068332-2478-45DB-2F68-1F79B46B01C9}"/>
              </a:ext>
            </a:extLst>
          </p:cNvPr>
          <p:cNvSpPr txBox="1"/>
          <p:nvPr/>
        </p:nvSpPr>
        <p:spPr>
          <a:xfrm>
            <a:off x="3678865" y="460529"/>
            <a:ext cx="7357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How would you rate / measure yourself spiritually?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4F473C-9653-611E-9024-B1081DF7AFC1}"/>
              </a:ext>
            </a:extLst>
          </p:cNvPr>
          <p:cNvSpPr txBox="1"/>
          <p:nvPr/>
        </p:nvSpPr>
        <p:spPr>
          <a:xfrm>
            <a:off x="4104168" y="2351781"/>
            <a:ext cx="72620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Strong? (even “very strong”?)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Weak? (even “very weak”?)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Stronger than I was &amp; getting stronger?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Weaker than I was &amp; getting weaker?</a:t>
            </a:r>
          </a:p>
        </p:txBody>
      </p:sp>
    </p:spTree>
    <p:extLst>
      <p:ext uri="{BB962C8B-B14F-4D97-AF65-F5344CB8AC3E}">
        <p14:creationId xmlns:p14="http://schemas.microsoft.com/office/powerpoint/2010/main" val="784343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5168E3-10A9-FDF1-C511-2DF450A21D81}"/>
              </a:ext>
            </a:extLst>
          </p:cNvPr>
          <p:cNvSpPr txBox="1"/>
          <p:nvPr/>
        </p:nvSpPr>
        <p:spPr>
          <a:xfrm>
            <a:off x="965200" y="1174536"/>
            <a:ext cx="10668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700" dirty="0">
                <a:latin typeface="Congenial Black" panose="02000503040000020004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068332-2478-45DB-2F68-1F79B46B01C9}"/>
              </a:ext>
            </a:extLst>
          </p:cNvPr>
          <p:cNvSpPr txBox="1"/>
          <p:nvPr/>
        </p:nvSpPr>
        <p:spPr>
          <a:xfrm>
            <a:off x="3519376" y="460529"/>
            <a:ext cx="8672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Spiritual Weakness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DED291-4A11-3FAC-CD08-D62DC06DFDB5}"/>
              </a:ext>
            </a:extLst>
          </p:cNvPr>
          <p:cNvSpPr/>
          <p:nvPr/>
        </p:nvSpPr>
        <p:spPr>
          <a:xfrm>
            <a:off x="4125433" y="1307803"/>
            <a:ext cx="7612910" cy="2200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 Thessalonians 5:14</a:t>
            </a: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US" sz="24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14 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Now we exhort you, brethren, warn those who are unruly, comfort the fainthearted, uphold the </a:t>
            </a:r>
            <a:r>
              <a:rPr lang="en-US" sz="24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weak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be patient with all.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6C6647-9EB4-5184-8083-2E9F814F22E2}"/>
              </a:ext>
            </a:extLst>
          </p:cNvPr>
          <p:cNvSpPr txBox="1"/>
          <p:nvPr/>
        </p:nvSpPr>
        <p:spPr>
          <a:xfrm>
            <a:off x="4359349" y="3845798"/>
            <a:ext cx="7517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Not the same as the unfaithful (unruly)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Not the same as the discouraged (fainthearted)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Not the same as one could be stronger in future</a:t>
            </a:r>
          </a:p>
        </p:txBody>
      </p:sp>
    </p:spTree>
    <p:extLst>
      <p:ext uri="{BB962C8B-B14F-4D97-AF65-F5344CB8AC3E}">
        <p14:creationId xmlns:p14="http://schemas.microsoft.com/office/powerpoint/2010/main" val="573694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5168E3-10A9-FDF1-C511-2DF450A21D81}"/>
              </a:ext>
            </a:extLst>
          </p:cNvPr>
          <p:cNvSpPr txBox="1"/>
          <p:nvPr/>
        </p:nvSpPr>
        <p:spPr>
          <a:xfrm>
            <a:off x="965200" y="1174536"/>
            <a:ext cx="10668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700" dirty="0">
                <a:latin typeface="Congenial Black" panose="02000503040000020004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068332-2478-45DB-2F68-1F79B46B01C9}"/>
              </a:ext>
            </a:extLst>
          </p:cNvPr>
          <p:cNvSpPr txBox="1"/>
          <p:nvPr/>
        </p:nvSpPr>
        <p:spPr>
          <a:xfrm>
            <a:off x="3519376" y="460529"/>
            <a:ext cx="8672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Need to Examine Self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DED291-4A11-3FAC-CD08-D62DC06DFDB5}"/>
              </a:ext>
            </a:extLst>
          </p:cNvPr>
          <p:cNvSpPr/>
          <p:nvPr/>
        </p:nvSpPr>
        <p:spPr>
          <a:xfrm>
            <a:off x="4049232" y="1345081"/>
            <a:ext cx="7612910" cy="2200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 Corinthians 13:5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5 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Examine yourselves </a:t>
            </a:r>
            <a:r>
              <a:rPr lang="en-US" sz="2400" i="1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as to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whether you are in the faith. Test yourselves. Do you not know yourselves, that Jesus Christ is in you?—unless indeed you are disqualified.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6C6647-9EB4-5184-8083-2E9F814F22E2}"/>
              </a:ext>
            </a:extLst>
          </p:cNvPr>
          <p:cNvSpPr txBox="1"/>
          <p:nvPr/>
        </p:nvSpPr>
        <p:spPr>
          <a:xfrm>
            <a:off x="4049232" y="3845798"/>
            <a:ext cx="7517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/>
              <a:t>Need to ask:</a:t>
            </a:r>
          </a:p>
          <a:p>
            <a:pPr algn="ctr">
              <a:lnSpc>
                <a:spcPct val="150000"/>
              </a:lnSpc>
            </a:pPr>
            <a:r>
              <a:rPr lang="en-US" sz="3200" dirty="0"/>
              <a:t>Could I be getting weaker?</a:t>
            </a:r>
          </a:p>
          <a:p>
            <a:pPr algn="ctr">
              <a:lnSpc>
                <a:spcPct val="150000"/>
              </a:lnSpc>
            </a:pPr>
            <a:r>
              <a:rPr lang="en-US" sz="3200" dirty="0"/>
              <a:t>If so, why?</a:t>
            </a:r>
          </a:p>
        </p:txBody>
      </p:sp>
    </p:spTree>
    <p:extLst>
      <p:ext uri="{BB962C8B-B14F-4D97-AF65-F5344CB8AC3E}">
        <p14:creationId xmlns:p14="http://schemas.microsoft.com/office/powerpoint/2010/main" val="3276568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6CB0275-66F1-4491-93B8-121D0C717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4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8D32C3D-8F76-4E99-BE56-0836CC38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493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3AD4C4-F68F-9792-B4D7-DBA778762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9" r="5582"/>
          <a:stretch/>
        </p:blipFill>
        <p:spPr>
          <a:xfrm>
            <a:off x="153" y="1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0766076-46F5-42D5-A773-2B3BEF2B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557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26CD8D-4A6F-08C2-8798-3D81DDE25D0B}"/>
              </a:ext>
            </a:extLst>
          </p:cNvPr>
          <p:cNvSpPr txBox="1"/>
          <p:nvPr/>
        </p:nvSpPr>
        <p:spPr>
          <a:xfrm>
            <a:off x="5338181" y="1198155"/>
            <a:ext cx="63743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Black" panose="02000503040000020004" pitchFamily="2" charset="0"/>
              </a:rPr>
              <a:t>Am I Getting Weaker?</a:t>
            </a:r>
          </a:p>
          <a:p>
            <a:pPr algn="ctr"/>
            <a:endParaRPr lang="en-US" sz="6600" dirty="0">
              <a:latin typeface="Congenial Black" panose="02000503040000020004" pitchFamily="2" charset="0"/>
            </a:endParaRPr>
          </a:p>
          <a:p>
            <a:pPr algn="ctr"/>
            <a:r>
              <a:rPr lang="en-US" sz="5400" i="1" dirty="0">
                <a:latin typeface="Congenial SemiBold" panose="02000503040000020004" pitchFamily="2" charset="0"/>
              </a:rPr>
              <a:t>If so, Why?</a:t>
            </a:r>
          </a:p>
        </p:txBody>
      </p:sp>
    </p:spTree>
    <p:extLst>
      <p:ext uri="{BB962C8B-B14F-4D97-AF65-F5344CB8AC3E}">
        <p14:creationId xmlns:p14="http://schemas.microsoft.com/office/powerpoint/2010/main" val="1013472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66D770-0899-6F82-ECC6-78D1FAC90C2E}"/>
              </a:ext>
            </a:extLst>
          </p:cNvPr>
          <p:cNvSpPr/>
          <p:nvPr/>
        </p:nvSpPr>
        <p:spPr>
          <a:xfrm>
            <a:off x="4221125" y="2292789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3AD4C4-F68F-9792-B4D7-DBA7787621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r="25552"/>
          <a:stretch/>
        </p:blipFill>
        <p:spPr>
          <a:xfrm>
            <a:off x="-1739098" y="1714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4B9E95-EC80-79C9-5D9B-305C6E02400D}"/>
              </a:ext>
            </a:extLst>
          </p:cNvPr>
          <p:cNvSpPr txBox="1"/>
          <p:nvPr/>
        </p:nvSpPr>
        <p:spPr>
          <a:xfrm>
            <a:off x="3168502" y="189008"/>
            <a:ext cx="8899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ongenial Black" panose="02000503040000020004" pitchFamily="2" charset="0"/>
              </a:rPr>
              <a:t>Am I Getting Weaker?</a:t>
            </a:r>
          </a:p>
          <a:p>
            <a:pPr algn="ctr"/>
            <a:r>
              <a:rPr lang="en-US" sz="4000" i="1" dirty="0">
                <a:latin typeface="Congenial SemiBold" panose="02000503040000020004" pitchFamily="2" charset="0"/>
              </a:rPr>
              <a:t>If so, Why?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3DB642-4A07-BE0E-6CA5-1CF42BBE33E2}"/>
              </a:ext>
            </a:extLst>
          </p:cNvPr>
          <p:cNvSpPr/>
          <p:nvPr/>
        </p:nvSpPr>
        <p:spPr>
          <a:xfrm>
            <a:off x="4221126" y="2298105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</p:spTree>
    <p:extLst>
      <p:ext uri="{BB962C8B-B14F-4D97-AF65-F5344CB8AC3E}">
        <p14:creationId xmlns:p14="http://schemas.microsoft.com/office/powerpoint/2010/main" val="254717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505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Kind of faith we should desire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Strong faith (Rom. 4:19-20)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Great faith (Matt. 8:10)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Faith that doesn’t fail (Luke 22:32)</a:t>
            </a:r>
          </a:p>
        </p:txBody>
      </p:sp>
    </p:spTree>
    <p:extLst>
      <p:ext uri="{BB962C8B-B14F-4D97-AF65-F5344CB8AC3E}">
        <p14:creationId xmlns:p14="http://schemas.microsoft.com/office/powerpoint/2010/main" val="4051135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5054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Kind of faith we should desire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Maturing – growing stronger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Faith should grow (2 Thess. 1:3)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Faith should increase (Luke 17:5)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Growing in knowledge &amp; grace (2 Pet. 3:18)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Developing faith – capable of doing more (Heb. 5:11-14)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Increasing more and more (1 Thess. 4:10)</a:t>
            </a:r>
          </a:p>
        </p:txBody>
      </p:sp>
    </p:spTree>
    <p:extLst>
      <p:ext uri="{BB962C8B-B14F-4D97-AF65-F5344CB8AC3E}">
        <p14:creationId xmlns:p14="http://schemas.microsoft.com/office/powerpoint/2010/main" val="246341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685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How do I grow stronger?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Feasting on the word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Word is the source of growth (Acts 20:32; 1 Cor. 14:1-5)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Should crave and thirst (1 Pet. 2:1-2; Psa. 119:16, 72, 127)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Consistent study (Acts 17:11; Psa. 1:1-3; 1 Tim. 4:13)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Will increase in: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Knowledge (2 Pet. 3:18)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Wisdom (2 Tim. 3:15)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Purity (Psa. 119:11)</a:t>
            </a:r>
          </a:p>
        </p:txBody>
      </p:sp>
    </p:spTree>
    <p:extLst>
      <p:ext uri="{BB962C8B-B14F-4D97-AF65-F5344CB8AC3E}">
        <p14:creationId xmlns:p14="http://schemas.microsoft.com/office/powerpoint/2010/main" val="1902768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6858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How do I grow stronger?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Feasting on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Praying fervently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Regular time (Psa. 55:16-17; Dan. 6:10)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Make and schedule time (Mark 1:35; Luke 6:12)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Powerful (Jas 5:16)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Connected with faith (Luke 18:1, 8)</a:t>
            </a:r>
          </a:p>
        </p:txBody>
      </p:sp>
    </p:spTree>
    <p:extLst>
      <p:ext uri="{BB962C8B-B14F-4D97-AF65-F5344CB8AC3E}">
        <p14:creationId xmlns:p14="http://schemas.microsoft.com/office/powerpoint/2010/main" val="3803854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7791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How do I grow stronger?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Feasting on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Praying fervently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Worship faithfully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a spectator event – come to watch (if miss, no big deal)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Must participate (Eph. 5:19; 1 Cor. 14:16)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Edified / made stronger by worship (Eph 5:19; 1 Cor. 14:1-5)</a:t>
            </a:r>
          </a:p>
        </p:txBody>
      </p:sp>
    </p:spTree>
    <p:extLst>
      <p:ext uri="{BB962C8B-B14F-4D97-AF65-F5344CB8AC3E}">
        <p14:creationId xmlns:p14="http://schemas.microsoft.com/office/powerpoint/2010/main" val="1283491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880079-4FFC-E6B4-A325-233D0C6734FF}"/>
              </a:ext>
            </a:extLst>
          </p:cNvPr>
          <p:cNvSpPr/>
          <p:nvPr/>
        </p:nvSpPr>
        <p:spPr>
          <a:xfrm>
            <a:off x="3364851" y="77434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EE724-2E11-D839-934E-2C1BD6E420DC}"/>
              </a:ext>
            </a:extLst>
          </p:cNvPr>
          <p:cNvSpPr txBox="1"/>
          <p:nvPr/>
        </p:nvSpPr>
        <p:spPr>
          <a:xfrm>
            <a:off x="1076960" y="2146607"/>
            <a:ext cx="107791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Should be growing stronger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How do I grow stronger?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Feasting on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Praying fervently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Worship faithfully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Use the faith you have – make it active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Exercise (1 Tim. 4:7; Heb. 5:14)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Practice what you know (Jas. 1:22; Luke 17:6)</a:t>
            </a:r>
          </a:p>
        </p:txBody>
      </p:sp>
    </p:spTree>
    <p:extLst>
      <p:ext uri="{BB962C8B-B14F-4D97-AF65-F5344CB8AC3E}">
        <p14:creationId xmlns:p14="http://schemas.microsoft.com/office/powerpoint/2010/main" val="2748763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3A491B-66A0-55EA-E483-8B3BB9D2A1F3}"/>
              </a:ext>
            </a:extLst>
          </p:cNvPr>
          <p:cNvSpPr/>
          <p:nvPr/>
        </p:nvSpPr>
        <p:spPr>
          <a:xfrm>
            <a:off x="4221126" y="347490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3AD4C4-F68F-9792-B4D7-DBA7787621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r="25552"/>
          <a:stretch/>
        </p:blipFill>
        <p:spPr>
          <a:xfrm>
            <a:off x="-1739098" y="1714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4B9E95-EC80-79C9-5D9B-305C6E02400D}"/>
              </a:ext>
            </a:extLst>
          </p:cNvPr>
          <p:cNvSpPr txBox="1"/>
          <p:nvPr/>
        </p:nvSpPr>
        <p:spPr>
          <a:xfrm>
            <a:off x="3168502" y="189008"/>
            <a:ext cx="8899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ongenial Black" panose="02000503040000020004" pitchFamily="2" charset="0"/>
              </a:rPr>
              <a:t>Am I Getting Weaker?</a:t>
            </a:r>
          </a:p>
          <a:p>
            <a:pPr algn="ctr"/>
            <a:r>
              <a:rPr lang="en-US" sz="4000" i="1" dirty="0">
                <a:latin typeface="Congenial SemiBold" panose="02000503040000020004" pitchFamily="2" charset="0"/>
              </a:rPr>
              <a:t>If so, Why?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3DB642-4A07-BE0E-6CA5-1CF42BBE33E2}"/>
              </a:ext>
            </a:extLst>
          </p:cNvPr>
          <p:cNvSpPr/>
          <p:nvPr/>
        </p:nvSpPr>
        <p:spPr>
          <a:xfrm>
            <a:off x="4221126" y="2298105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86377B-38CB-C2CD-C374-768B609820CD}"/>
              </a:ext>
            </a:extLst>
          </p:cNvPr>
          <p:cNvSpPr/>
          <p:nvPr/>
        </p:nvSpPr>
        <p:spPr>
          <a:xfrm>
            <a:off x="4221126" y="347490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</p:spTree>
    <p:extLst>
      <p:ext uri="{BB962C8B-B14F-4D97-AF65-F5344CB8AC3E}">
        <p14:creationId xmlns:p14="http://schemas.microsoft.com/office/powerpoint/2010/main" val="578997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AE5F21-3112-23A0-A5D9-14460FDBDCFF}"/>
              </a:ext>
            </a:extLst>
          </p:cNvPr>
          <p:cNvSpPr/>
          <p:nvPr/>
        </p:nvSpPr>
        <p:spPr>
          <a:xfrm>
            <a:off x="3391787" y="859292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921FB-573E-A543-B48B-BE8B63555A67}"/>
              </a:ext>
            </a:extLst>
          </p:cNvPr>
          <p:cNvSpPr txBox="1"/>
          <p:nvPr/>
        </p:nvSpPr>
        <p:spPr>
          <a:xfrm>
            <a:off x="1076960" y="2146607"/>
            <a:ext cx="1050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Could go backwards -spiritually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Possible to no longer run well (Gal.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Fire could go out (Rev. 2:4-5)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Could become lukewarm (Rev. 3:15-16)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Faith could fail (Luke 22:32)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Faith could become weak (Rom. 4:19)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41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AE5F21-3112-23A0-A5D9-14460FDBDCFF}"/>
              </a:ext>
            </a:extLst>
          </p:cNvPr>
          <p:cNvSpPr/>
          <p:nvPr/>
        </p:nvSpPr>
        <p:spPr>
          <a:xfrm>
            <a:off x="3391787" y="859292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921FB-573E-A543-B48B-BE8B63555A67}"/>
              </a:ext>
            </a:extLst>
          </p:cNvPr>
          <p:cNvSpPr txBox="1"/>
          <p:nvPr/>
        </p:nvSpPr>
        <p:spPr>
          <a:xfrm>
            <a:off x="1076960" y="2146607"/>
            <a:ext cx="10505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Could go backwards –spiritually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Happens slow and gradual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drift – spiritually leaks (Heb. 2:1-2)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Makes it hard to recognize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Hardly anyone just quits – happens over time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1714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AE5F21-3112-23A0-A5D9-14460FDBDCFF}"/>
              </a:ext>
            </a:extLst>
          </p:cNvPr>
          <p:cNvSpPr/>
          <p:nvPr/>
        </p:nvSpPr>
        <p:spPr>
          <a:xfrm>
            <a:off x="3391787" y="859292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921FB-573E-A543-B48B-BE8B63555A67}"/>
              </a:ext>
            </a:extLst>
          </p:cNvPr>
          <p:cNvSpPr txBox="1"/>
          <p:nvPr/>
        </p:nvSpPr>
        <p:spPr>
          <a:xfrm>
            <a:off x="1076960" y="2146607"/>
            <a:ext cx="10505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Could go backwards –spiritually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Happens slow and gradual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Signs that tell you it is happening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Loss of zeal / enthusiasm (Isa 29:13; Rev. 2:4-5)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Service has deteriorated into weary routine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No longer excited or enthused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Loss of spiritual interest (1 Pet. 2:1-2)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Less interest in study and learning Bible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Not as bothered by sin (in others and even self)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Missing a lot of services (Heb. 10:25)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2077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09C97B-63FF-0495-F89E-486537AFA4D9}"/>
              </a:ext>
            </a:extLst>
          </p:cNvPr>
          <p:cNvSpPr/>
          <p:nvPr/>
        </p:nvSpPr>
        <p:spPr>
          <a:xfrm>
            <a:off x="4221126" y="4651697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Christians Get Weaker?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3AD4C4-F68F-9792-B4D7-DBA7787621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r="25552"/>
          <a:stretch/>
        </p:blipFill>
        <p:spPr>
          <a:xfrm>
            <a:off x="-1739098" y="1714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4B9E95-EC80-79C9-5D9B-305C6E02400D}"/>
              </a:ext>
            </a:extLst>
          </p:cNvPr>
          <p:cNvSpPr txBox="1"/>
          <p:nvPr/>
        </p:nvSpPr>
        <p:spPr>
          <a:xfrm>
            <a:off x="3168502" y="189008"/>
            <a:ext cx="8899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ongenial Black" panose="02000503040000020004" pitchFamily="2" charset="0"/>
              </a:rPr>
              <a:t>Am I Getting Weaker?</a:t>
            </a:r>
          </a:p>
          <a:p>
            <a:pPr algn="ctr"/>
            <a:r>
              <a:rPr lang="en-US" sz="4000" i="1" dirty="0">
                <a:latin typeface="Congenial SemiBold" panose="02000503040000020004" pitchFamily="2" charset="0"/>
              </a:rPr>
              <a:t>If so, Why?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3DB642-4A07-BE0E-6CA5-1CF42BBE33E2}"/>
              </a:ext>
            </a:extLst>
          </p:cNvPr>
          <p:cNvSpPr/>
          <p:nvPr/>
        </p:nvSpPr>
        <p:spPr>
          <a:xfrm>
            <a:off x="4221126" y="2298105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86377B-38CB-C2CD-C374-768B609820CD}"/>
              </a:ext>
            </a:extLst>
          </p:cNvPr>
          <p:cNvSpPr/>
          <p:nvPr/>
        </p:nvSpPr>
        <p:spPr>
          <a:xfrm>
            <a:off x="4221126" y="347490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97CDD6-FE20-FF0D-7BB0-82242A7684FC}"/>
              </a:ext>
            </a:extLst>
          </p:cNvPr>
          <p:cNvSpPr/>
          <p:nvPr/>
        </p:nvSpPr>
        <p:spPr>
          <a:xfrm>
            <a:off x="4221126" y="4651697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Christians Get Weaker?</a:t>
            </a:r>
          </a:p>
        </p:txBody>
      </p:sp>
    </p:spTree>
    <p:extLst>
      <p:ext uri="{BB962C8B-B14F-4D97-AF65-F5344CB8AC3E}">
        <p14:creationId xmlns:p14="http://schemas.microsoft.com/office/powerpoint/2010/main" val="914056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DBAE7E-E254-88F0-6CA5-C57E4567A080}"/>
              </a:ext>
            </a:extLst>
          </p:cNvPr>
          <p:cNvSpPr txBox="1"/>
          <p:nvPr/>
        </p:nvSpPr>
        <p:spPr>
          <a:xfrm>
            <a:off x="734008" y="425494"/>
            <a:ext cx="10723983" cy="6116033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dirty="0">
                <a:effectLst/>
                <a:latin typeface="Calibri" panose="020F0502020204030204" pitchFamily="34" charset="0"/>
              </a:rPr>
              <a:t>Hebrews 2:1–3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3200" b="1" i="1" dirty="0">
                <a:effectLst/>
                <a:latin typeface="Calibri" panose="020F0502020204030204" pitchFamily="34" charset="0"/>
              </a:rPr>
              <a:t>2</a:t>
            </a:r>
            <a:r>
              <a:rPr lang="en-US" sz="3200" dirty="0">
                <a:effectLst/>
                <a:latin typeface="Calibri" panose="020F0502020204030204" pitchFamily="34" charset="0"/>
              </a:rPr>
              <a:t> Therefore we must give the more earnest heed to the things we have heard, lest we drift away.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2 </a:t>
            </a:r>
            <a:r>
              <a:rPr lang="en-US" sz="3200" dirty="0">
                <a:effectLst/>
                <a:latin typeface="Calibri" panose="020F0502020204030204" pitchFamily="34" charset="0"/>
              </a:rPr>
              <a:t>For if the word spoken through angels proved steadfast, and every transgression and disobedience received a just reward,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3200" baseline="30000" dirty="0">
                <a:effectLst/>
                <a:latin typeface="Calibri" panose="020F0502020204030204" pitchFamily="34" charset="0"/>
              </a:rPr>
              <a:t>3 </a:t>
            </a:r>
            <a:r>
              <a:rPr lang="en-US" sz="3200" dirty="0">
                <a:effectLst/>
                <a:latin typeface="Calibri" panose="020F0502020204030204" pitchFamily="34" charset="0"/>
              </a:rPr>
              <a:t>how shall we escape if we neglect so great a salvation, which at the first began to be spoken by the Lord, and was confirmed to us by those who heard </a:t>
            </a:r>
            <a:r>
              <a:rPr lang="en-US" sz="3200" i="1" dirty="0">
                <a:effectLst/>
                <a:latin typeface="Calibri" panose="020F0502020204030204" pitchFamily="34" charset="0"/>
              </a:rPr>
              <a:t>Him,</a:t>
            </a:r>
            <a:r>
              <a:rPr lang="en-US" sz="3200" dirty="0">
                <a:effectLst/>
                <a:latin typeface="Calibri" panose="020F0502020204030204" pitchFamily="34" charset="0"/>
              </a:rPr>
              <a:t> </a:t>
            </a:r>
          </a:p>
          <a:p>
            <a:endParaRPr lang="en-US" sz="32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ACD84D7-AAF8-F135-F0E0-A7E30871B2B9}"/>
              </a:ext>
            </a:extLst>
          </p:cNvPr>
          <p:cNvSpPr/>
          <p:nvPr/>
        </p:nvSpPr>
        <p:spPr>
          <a:xfrm>
            <a:off x="3396343" y="2027853"/>
            <a:ext cx="3116424" cy="516290"/>
          </a:xfrm>
          <a:prstGeom prst="roundRect">
            <a:avLst/>
          </a:prstGeom>
          <a:solidFill>
            <a:srgbClr val="FFFF00">
              <a:alpha val="34118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CC0540-5837-3996-A021-EE407AB7E25E}"/>
              </a:ext>
            </a:extLst>
          </p:cNvPr>
          <p:cNvCxnSpPr/>
          <p:nvPr/>
        </p:nvCxnSpPr>
        <p:spPr>
          <a:xfrm>
            <a:off x="5741437" y="1897224"/>
            <a:ext cx="5243804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F9D45A-890C-3DA0-B1BF-A01F14CE5B90}"/>
              </a:ext>
            </a:extLst>
          </p:cNvPr>
          <p:cNvCxnSpPr>
            <a:cxnSpLocks/>
          </p:cNvCxnSpPr>
          <p:nvPr/>
        </p:nvCxnSpPr>
        <p:spPr>
          <a:xfrm>
            <a:off x="852195" y="2466395"/>
            <a:ext cx="2376197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75AD9F4-6B51-F4D5-4AD0-0DA0F1B86C96}"/>
              </a:ext>
            </a:extLst>
          </p:cNvPr>
          <p:cNvSpPr/>
          <p:nvPr/>
        </p:nvSpPr>
        <p:spPr>
          <a:xfrm>
            <a:off x="5274906" y="3968620"/>
            <a:ext cx="1511559" cy="92062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9F7FB1-F1E4-A136-7EE2-FEBC76BF8617}"/>
              </a:ext>
            </a:extLst>
          </p:cNvPr>
          <p:cNvSpPr txBox="1"/>
          <p:nvPr/>
        </p:nvSpPr>
        <p:spPr>
          <a:xfrm>
            <a:off x="2796073" y="273697"/>
            <a:ext cx="6599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“Neglect”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CBB3A-4127-C875-4DDA-91EFC59228ED}"/>
              </a:ext>
            </a:extLst>
          </p:cNvPr>
          <p:cNvSpPr txBox="1"/>
          <p:nvPr/>
        </p:nvSpPr>
        <p:spPr>
          <a:xfrm>
            <a:off x="920622" y="1099122"/>
            <a:ext cx="1127137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Defined:</a:t>
            </a:r>
          </a:p>
          <a:p>
            <a:endParaRPr lang="en-US" sz="1400" b="1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BDAG</a:t>
            </a:r>
            <a:r>
              <a:rPr lang="en-US" sz="2400" dirty="0"/>
              <a:t>: “to have no care for, to neglect, be unconcerned”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Thayer</a:t>
            </a:r>
            <a:r>
              <a:rPr lang="en-US" sz="2400" dirty="0"/>
              <a:t>: “to be careless of, to neglect”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Louw-Nida</a:t>
            </a:r>
            <a:r>
              <a:rPr lang="en-US" sz="2400" dirty="0"/>
              <a:t>: “to not think about, and thus not respond appropriately to, to neglect, to disregard, to pay no attention to”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r>
              <a:rPr lang="en-US" sz="2800" b="1" u="sng" dirty="0"/>
              <a:t>Translated:</a:t>
            </a:r>
          </a:p>
          <a:p>
            <a:endParaRPr lang="en-US" sz="1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“Neglect” (1 Tim. 4:14; Heb. 2:3)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“Disregarded” (Heb. 8:9)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“Negligent” (2 Pet. 1:12)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“Make light” (Matt. 22:5)</a:t>
            </a:r>
          </a:p>
        </p:txBody>
      </p:sp>
    </p:spTree>
    <p:extLst>
      <p:ext uri="{BB962C8B-B14F-4D97-AF65-F5344CB8AC3E}">
        <p14:creationId xmlns:p14="http://schemas.microsoft.com/office/powerpoint/2010/main" val="1360745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9F7FB1-F1E4-A136-7EE2-FEBC76BF8617}"/>
              </a:ext>
            </a:extLst>
          </p:cNvPr>
          <p:cNvSpPr txBox="1"/>
          <p:nvPr/>
        </p:nvSpPr>
        <p:spPr>
          <a:xfrm>
            <a:off x="2188028" y="323460"/>
            <a:ext cx="78159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Things that are Neglected Deteriorate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50E4A6-1875-F912-00B4-3056DBB113BD}"/>
              </a:ext>
            </a:extLst>
          </p:cNvPr>
          <p:cNvSpPr txBox="1"/>
          <p:nvPr/>
        </p:nvSpPr>
        <p:spPr>
          <a:xfrm>
            <a:off x="3734526" y="2038013"/>
            <a:ext cx="76200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Health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House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Car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Money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Spiritual</a:t>
            </a:r>
          </a:p>
        </p:txBody>
      </p:sp>
    </p:spTree>
    <p:extLst>
      <p:ext uri="{BB962C8B-B14F-4D97-AF65-F5344CB8AC3E}">
        <p14:creationId xmlns:p14="http://schemas.microsoft.com/office/powerpoint/2010/main" val="2053981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07D72C-42BF-403F-50F7-92329C1E35CE}"/>
              </a:ext>
            </a:extLst>
          </p:cNvPr>
          <p:cNvSpPr/>
          <p:nvPr/>
        </p:nvSpPr>
        <p:spPr>
          <a:xfrm>
            <a:off x="3359889" y="792078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Christians Get Weaker?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1F3A0-2EE9-EAED-6743-C4F8EC4EEE81}"/>
              </a:ext>
            </a:extLst>
          </p:cNvPr>
          <p:cNvSpPr txBox="1"/>
          <p:nvPr/>
        </p:nvSpPr>
        <p:spPr>
          <a:xfrm>
            <a:off x="1076960" y="2146607"/>
            <a:ext cx="10505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Fail to feed their faith</a:t>
            </a:r>
            <a:r>
              <a:rPr lang="en-US" sz="2400" dirty="0"/>
              <a:t> (Col.1:9-11)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Fail to add to their faith – Diligent</a:t>
            </a:r>
            <a:r>
              <a:rPr lang="en-US" sz="2400" dirty="0"/>
              <a:t> (2 Pet. 1:5-10)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Fail to exercise their faith</a:t>
            </a:r>
            <a:r>
              <a:rPr lang="en-US" sz="2400" dirty="0"/>
              <a:t> (Luke 17:5-10)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Fail to check their faith</a:t>
            </a:r>
            <a:r>
              <a:rPr lang="en-US" sz="2400" dirty="0"/>
              <a:t> (2 Cor. 13:5)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Miss services that strengthens their faith</a:t>
            </a:r>
          </a:p>
        </p:txBody>
      </p:sp>
    </p:spTree>
    <p:extLst>
      <p:ext uri="{BB962C8B-B14F-4D97-AF65-F5344CB8AC3E}">
        <p14:creationId xmlns:p14="http://schemas.microsoft.com/office/powerpoint/2010/main" val="3555211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in a church&#10;&#10;Description automatically generated">
            <a:extLst>
              <a:ext uri="{FF2B5EF4-FFF2-40B4-BE49-F238E27FC236}">
                <a16:creationId xmlns:a16="http://schemas.microsoft.com/office/drawing/2014/main" id="{8A24BCD2-EFC9-377D-C9A2-3EBCD5B52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557" y="3565478"/>
            <a:ext cx="4339825" cy="2897668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9E64960D-BFEA-CE35-427B-FD5EA2418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02" y="560695"/>
            <a:ext cx="10958989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You Miss Each Absence:</a:t>
            </a:r>
          </a:p>
          <a:p>
            <a:pPr algn="ctr">
              <a:spcBef>
                <a:spcPct val="50000"/>
              </a:spcBef>
            </a:pPr>
            <a:endParaRPr lang="en-US" altLang="en-US" sz="36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Edification 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(Eph. 4:12, 16; 5:19)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Giving Encouragement 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(Eph. 5:19; Heb. 10:24)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Praising God 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(Acts 2:42, 47)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Gaining knowledge 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(2 Pet. 3:18)</a:t>
            </a:r>
          </a:p>
        </p:txBody>
      </p:sp>
    </p:spTree>
    <p:extLst>
      <p:ext uri="{BB962C8B-B14F-4D97-AF65-F5344CB8AC3E}">
        <p14:creationId xmlns:p14="http://schemas.microsoft.com/office/powerpoint/2010/main" val="1004008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4143A6A8-061F-FFB4-7A4D-1C08F601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808" y="758588"/>
            <a:ext cx="105770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517525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517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Made Weaker &amp; Weaker the More You Miss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D2F70-8882-A682-C740-AC4ACABEDD91}"/>
              </a:ext>
            </a:extLst>
          </p:cNvPr>
          <p:cNvSpPr txBox="1"/>
          <p:nvPr/>
        </p:nvSpPr>
        <p:spPr>
          <a:xfrm>
            <a:off x="1187356" y="2354238"/>
            <a:ext cx="10508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If attendance – makes me stronger… then missing makes me weaker.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more I miss – weaker I get.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True – whether absence is justified or not!</a:t>
            </a:r>
            <a:endParaRPr lang="en-US" alt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7586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Text Box 4">
            <a:extLst>
              <a:ext uri="{FF2B5EF4-FFF2-40B4-BE49-F238E27FC236}">
                <a16:creationId xmlns:a16="http://schemas.microsoft.com/office/drawing/2014/main" id="{6CD12ADB-C026-4BBB-CDBA-229F3A7C9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81000"/>
            <a:ext cx="754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Weaker &amp; Weaker</a:t>
            </a:r>
          </a:p>
        </p:txBody>
      </p:sp>
      <p:pic>
        <p:nvPicPr>
          <p:cNvPr id="54275" name="Picture 5" descr="MCj02334910000[1]">
            <a:extLst>
              <a:ext uri="{FF2B5EF4-FFF2-40B4-BE49-F238E27FC236}">
                <a16:creationId xmlns:a16="http://schemas.microsoft.com/office/drawing/2014/main" id="{1E13869D-B182-B02E-66B1-A3D8D45EC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723" y="2060813"/>
            <a:ext cx="2041525" cy="17494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Rectangle 6">
            <a:extLst>
              <a:ext uri="{FF2B5EF4-FFF2-40B4-BE49-F238E27FC236}">
                <a16:creationId xmlns:a16="http://schemas.microsoft.com/office/drawing/2014/main" id="{F3649300-F7CF-FDFC-0C40-354A24B73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330656"/>
            <a:ext cx="76200" cy="5562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4277" name="Text Box 11">
            <a:extLst>
              <a:ext uri="{FF2B5EF4-FFF2-40B4-BE49-F238E27FC236}">
                <a16:creationId xmlns:a16="http://schemas.microsoft.com/office/drawing/2014/main" id="{87D57893-AB14-0955-AF7A-DDECBD2F8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722" y="1389300"/>
            <a:ext cx="4343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One Does Not Eat</a:t>
            </a:r>
          </a:p>
        </p:txBody>
      </p:sp>
      <p:sp>
        <p:nvSpPr>
          <p:cNvPr id="54278" name="Oval 12">
            <a:extLst>
              <a:ext uri="{FF2B5EF4-FFF2-40B4-BE49-F238E27FC236}">
                <a16:creationId xmlns:a16="http://schemas.microsoft.com/office/drawing/2014/main" id="{E6D3591B-BBDF-7124-6713-94ED4AD08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922" y="3889612"/>
            <a:ext cx="1905000" cy="11430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0000AC"/>
                </a:solidFill>
              </a:rPr>
              <a:t>Can’t Help It</a:t>
            </a:r>
          </a:p>
          <a:p>
            <a:pPr algn="ctr"/>
            <a:r>
              <a:rPr lang="en-US" altLang="en-US" sz="2000">
                <a:solidFill>
                  <a:srgbClr val="0000AC"/>
                </a:solidFill>
              </a:rPr>
              <a:t>Can’t Eat</a:t>
            </a:r>
          </a:p>
        </p:txBody>
      </p:sp>
      <p:sp>
        <p:nvSpPr>
          <p:cNvPr id="54279" name="Oval 13">
            <a:extLst>
              <a:ext uri="{FF2B5EF4-FFF2-40B4-BE49-F238E27FC236}">
                <a16:creationId xmlns:a16="http://schemas.microsoft.com/office/drawing/2014/main" id="{B1AF42BF-06DF-88B6-97E0-4F4993210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522" y="3889612"/>
            <a:ext cx="1905000" cy="11430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0000AC"/>
                </a:solidFill>
              </a:rPr>
              <a:t>By Choice</a:t>
            </a:r>
          </a:p>
          <a:p>
            <a:pPr algn="ctr"/>
            <a:r>
              <a:rPr lang="en-US" altLang="en-US" sz="2000">
                <a:solidFill>
                  <a:srgbClr val="0000AC"/>
                </a:solidFill>
              </a:rPr>
              <a:t>Does Not Eat</a:t>
            </a:r>
          </a:p>
        </p:txBody>
      </p:sp>
      <p:sp>
        <p:nvSpPr>
          <p:cNvPr id="54280" name="AutoShape 14">
            <a:extLst>
              <a:ext uri="{FF2B5EF4-FFF2-40B4-BE49-F238E27FC236}">
                <a16:creationId xmlns:a16="http://schemas.microsoft.com/office/drawing/2014/main" id="{FF90EAF3-8531-8F9F-F97A-7561B012F635}"/>
              </a:ext>
            </a:extLst>
          </p:cNvPr>
          <p:cNvSpPr>
            <a:spLocks noChangeArrowheads="1"/>
          </p:cNvSpPr>
          <p:nvPr/>
        </p:nvSpPr>
        <p:spPr bwMode="auto">
          <a:xfrm rot="1487175">
            <a:off x="1673122" y="2746612"/>
            <a:ext cx="381000" cy="1143000"/>
          </a:xfrm>
          <a:prstGeom prst="curvedRight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4281" name="AutoShape 15">
            <a:extLst>
              <a:ext uri="{FF2B5EF4-FFF2-40B4-BE49-F238E27FC236}">
                <a16:creationId xmlns:a16="http://schemas.microsoft.com/office/drawing/2014/main" id="{DF2954DE-FBDF-49AC-BF05-82809E18FB27}"/>
              </a:ext>
            </a:extLst>
          </p:cNvPr>
          <p:cNvSpPr>
            <a:spLocks noChangeArrowheads="1"/>
          </p:cNvSpPr>
          <p:nvPr/>
        </p:nvSpPr>
        <p:spPr bwMode="auto">
          <a:xfrm rot="20112825" flipH="1">
            <a:off x="4568722" y="2822812"/>
            <a:ext cx="381000" cy="1143000"/>
          </a:xfrm>
          <a:prstGeom prst="curvedRight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4282" name="Text Box 17">
            <a:extLst>
              <a:ext uri="{FF2B5EF4-FFF2-40B4-BE49-F238E27FC236}">
                <a16:creationId xmlns:a16="http://schemas.microsoft.com/office/drawing/2014/main" id="{25FD191E-FCCE-C2E8-AE8A-1B114892D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9322" y="5718413"/>
            <a:ext cx="312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Physically Weak</a:t>
            </a:r>
          </a:p>
        </p:txBody>
      </p:sp>
      <p:sp>
        <p:nvSpPr>
          <p:cNvPr id="54283" name="AutoShape 23">
            <a:extLst>
              <a:ext uri="{FF2B5EF4-FFF2-40B4-BE49-F238E27FC236}">
                <a16:creationId xmlns:a16="http://schemas.microsoft.com/office/drawing/2014/main" id="{C11203BD-065F-693E-7F0F-D7401460A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522" y="4880212"/>
            <a:ext cx="1371600" cy="533400"/>
          </a:xfrm>
          <a:prstGeom prst="downArrow">
            <a:avLst>
              <a:gd name="adj1" fmla="val 87963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43EB8887-3F25-0890-FCB4-238BFE9ED1EF}"/>
              </a:ext>
            </a:extLst>
          </p:cNvPr>
          <p:cNvGrpSpPr>
            <a:grpSpLocks/>
          </p:cNvGrpSpPr>
          <p:nvPr/>
        </p:nvGrpSpPr>
        <p:grpSpPr bwMode="auto">
          <a:xfrm>
            <a:off x="6708878" y="1455472"/>
            <a:ext cx="4618038" cy="4787900"/>
            <a:chOff x="2976" y="1016"/>
            <a:chExt cx="2909" cy="3016"/>
          </a:xfrm>
        </p:grpSpPr>
        <p:sp>
          <p:nvSpPr>
            <p:cNvPr id="54285" name="Text Box 18">
              <a:extLst>
                <a:ext uri="{FF2B5EF4-FFF2-40B4-BE49-F238E27FC236}">
                  <a16:creationId xmlns:a16="http://schemas.microsoft.com/office/drawing/2014/main" id="{A93B2C45-1946-C62F-FAF5-3F81A1580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016"/>
              <a:ext cx="290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If One Does Not Attend</a:t>
              </a:r>
            </a:p>
          </p:txBody>
        </p:sp>
        <p:pic>
          <p:nvPicPr>
            <p:cNvPr id="54286" name="Picture 20" descr="worship">
              <a:extLst>
                <a:ext uri="{FF2B5EF4-FFF2-40B4-BE49-F238E27FC236}">
                  <a16:creationId xmlns:a16="http://schemas.microsoft.com/office/drawing/2014/main" id="{67F1D1F0-680C-8740-9C1F-EE91AB6CE5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488"/>
              <a:ext cx="1296" cy="10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287" name="Oval 21">
              <a:extLst>
                <a:ext uri="{FF2B5EF4-FFF2-40B4-BE49-F238E27FC236}">
                  <a16:creationId xmlns:a16="http://schemas.microsoft.com/office/drawing/2014/main" id="{EA1F466D-41FE-AE8A-5C48-960668B75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640"/>
              <a:ext cx="1200" cy="720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AC"/>
                  </a:solidFill>
                </a:rPr>
                <a:t>Can’t Help It</a:t>
              </a:r>
            </a:p>
            <a:p>
              <a:pPr algn="ctr"/>
              <a:r>
                <a:rPr lang="en-US" altLang="en-US" sz="2000">
                  <a:solidFill>
                    <a:srgbClr val="0000AC"/>
                  </a:solidFill>
                </a:rPr>
                <a:t>Sick, etc.</a:t>
              </a:r>
            </a:p>
          </p:txBody>
        </p:sp>
        <p:sp>
          <p:nvSpPr>
            <p:cNvPr id="54288" name="Oval 22">
              <a:extLst>
                <a:ext uri="{FF2B5EF4-FFF2-40B4-BE49-F238E27FC236}">
                  <a16:creationId xmlns:a16="http://schemas.microsoft.com/office/drawing/2014/main" id="{2DCE3F62-377C-3448-5F47-71FD71D7D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640"/>
              <a:ext cx="1200" cy="720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AC"/>
                  </a:solidFill>
                </a:rPr>
                <a:t>By Choice</a:t>
              </a:r>
            </a:p>
            <a:p>
              <a:pPr algn="ctr"/>
              <a:r>
                <a:rPr lang="en-US" altLang="en-US" sz="2000">
                  <a:solidFill>
                    <a:srgbClr val="0000AC"/>
                  </a:solidFill>
                </a:rPr>
                <a:t>Don’t Come</a:t>
              </a:r>
            </a:p>
          </p:txBody>
        </p:sp>
        <p:sp>
          <p:nvSpPr>
            <p:cNvPr id="54289" name="AutoShape 16">
              <a:extLst>
                <a:ext uri="{FF2B5EF4-FFF2-40B4-BE49-F238E27FC236}">
                  <a16:creationId xmlns:a16="http://schemas.microsoft.com/office/drawing/2014/main" id="{4B434E1D-48BA-D8E3-92AA-56524BADD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3216"/>
              <a:ext cx="864" cy="336"/>
            </a:xfrm>
            <a:prstGeom prst="downArrow">
              <a:avLst>
                <a:gd name="adj1" fmla="val 87963"/>
                <a:gd name="adj2" fmla="val 56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4290" name="Text Box 24">
              <a:extLst>
                <a:ext uri="{FF2B5EF4-FFF2-40B4-BE49-F238E27FC236}">
                  <a16:creationId xmlns:a16="http://schemas.microsoft.com/office/drawing/2014/main" id="{9802CF2E-4290-9C9F-03D7-27E9CA1D5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3705"/>
              <a:ext cx="19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Spiritually Weak</a:t>
              </a:r>
            </a:p>
          </p:txBody>
        </p:sp>
        <p:sp>
          <p:nvSpPr>
            <p:cNvPr id="54291" name="AutoShape 25">
              <a:extLst>
                <a:ext uri="{FF2B5EF4-FFF2-40B4-BE49-F238E27FC236}">
                  <a16:creationId xmlns:a16="http://schemas.microsoft.com/office/drawing/2014/main" id="{44789650-33FC-F67E-7B4C-4E01BFAF33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87175">
              <a:off x="3264" y="1920"/>
              <a:ext cx="240" cy="720"/>
            </a:xfrm>
            <a:prstGeom prst="curvedRightArrow">
              <a:avLst>
                <a:gd name="adj1" fmla="val 60000"/>
                <a:gd name="adj2" fmla="val 120000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4292" name="AutoShape 26">
              <a:extLst>
                <a:ext uri="{FF2B5EF4-FFF2-40B4-BE49-F238E27FC236}">
                  <a16:creationId xmlns:a16="http://schemas.microsoft.com/office/drawing/2014/main" id="{9177D1D4-D209-E175-1864-51330B8E9F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112825" flipH="1">
              <a:off x="5184" y="1968"/>
              <a:ext cx="240" cy="720"/>
            </a:xfrm>
            <a:prstGeom prst="curvedRightArrow">
              <a:avLst>
                <a:gd name="adj1" fmla="val 60000"/>
                <a:gd name="adj2" fmla="val 120000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07D72C-42BF-403F-50F7-92329C1E35CE}"/>
              </a:ext>
            </a:extLst>
          </p:cNvPr>
          <p:cNvSpPr/>
          <p:nvPr/>
        </p:nvSpPr>
        <p:spPr>
          <a:xfrm>
            <a:off x="3359889" y="792078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eiryo"/>
                <a:ea typeface="+mn-ea"/>
                <a:cs typeface="+mn-cs"/>
              </a:rPr>
              <a:t> Why Do Christians Get Weaker?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1F3A0-2EE9-EAED-6743-C4F8EC4EEE81}"/>
              </a:ext>
            </a:extLst>
          </p:cNvPr>
          <p:cNvSpPr txBox="1"/>
          <p:nvPr/>
        </p:nvSpPr>
        <p:spPr>
          <a:xfrm>
            <a:off x="1076960" y="2146607"/>
            <a:ext cx="105054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Fail to feed their faith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 (Col.1:9-11)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Fail to add to their faith – Diligent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 (2 Pet. 1:5-10)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Fail to exercise their faith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 (Luke 17:5-10)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Fail to check their faith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 (2 Cor. 13:5)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+mn-ea"/>
                <a:cs typeface="+mn-cs"/>
              </a:rPr>
              <a:t>Miss services that strengthens their faith</a:t>
            </a:r>
          </a:p>
        </p:txBody>
      </p:sp>
    </p:spTree>
    <p:extLst>
      <p:ext uri="{BB962C8B-B14F-4D97-AF65-F5344CB8AC3E}">
        <p14:creationId xmlns:p14="http://schemas.microsoft.com/office/powerpoint/2010/main" val="2574967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63AD4C4-F68F-9792-B4D7-DBA7787621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r="25552"/>
          <a:stretch/>
        </p:blipFill>
        <p:spPr>
          <a:xfrm>
            <a:off x="-1739098" y="1714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4B9E95-EC80-79C9-5D9B-305C6E02400D}"/>
              </a:ext>
            </a:extLst>
          </p:cNvPr>
          <p:cNvSpPr txBox="1"/>
          <p:nvPr/>
        </p:nvSpPr>
        <p:spPr>
          <a:xfrm>
            <a:off x="3168502" y="189008"/>
            <a:ext cx="8899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ongenial Black" panose="02000503040000020004" pitchFamily="2" charset="0"/>
              </a:rPr>
              <a:t>Am I Getting Weaker?</a:t>
            </a:r>
          </a:p>
          <a:p>
            <a:pPr algn="ctr"/>
            <a:r>
              <a:rPr lang="en-US" sz="4000" i="1" dirty="0">
                <a:latin typeface="Congenial SemiBold" panose="02000503040000020004" pitchFamily="2" charset="0"/>
              </a:rPr>
              <a:t>If so, Why?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3DB642-4A07-BE0E-6CA5-1CF42BBE33E2}"/>
              </a:ext>
            </a:extLst>
          </p:cNvPr>
          <p:cNvSpPr/>
          <p:nvPr/>
        </p:nvSpPr>
        <p:spPr>
          <a:xfrm>
            <a:off x="4221126" y="2298105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 Be Strong and Growing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86377B-38CB-C2CD-C374-768B609820CD}"/>
              </a:ext>
            </a:extLst>
          </p:cNvPr>
          <p:cNvSpPr/>
          <p:nvPr/>
        </p:nvSpPr>
        <p:spPr>
          <a:xfrm>
            <a:off x="4221126" y="3474901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to Get Weaker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97CDD6-FE20-FF0D-7BB0-82242A7684FC}"/>
              </a:ext>
            </a:extLst>
          </p:cNvPr>
          <p:cNvSpPr/>
          <p:nvPr/>
        </p:nvSpPr>
        <p:spPr>
          <a:xfrm>
            <a:off x="4221126" y="4651697"/>
            <a:ext cx="7496371" cy="772160"/>
          </a:xfrm>
          <a:prstGeom prst="roundRect">
            <a:avLst>
              <a:gd name="adj" fmla="val 1798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Do Christians Get Weaker?</a:t>
            </a:r>
          </a:p>
        </p:txBody>
      </p:sp>
    </p:spTree>
    <p:extLst>
      <p:ext uri="{BB962C8B-B14F-4D97-AF65-F5344CB8AC3E}">
        <p14:creationId xmlns:p14="http://schemas.microsoft.com/office/powerpoint/2010/main" val="1073580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1254</Words>
  <Application>Microsoft Office PowerPoint</Application>
  <PresentationFormat>Widescreen</PresentationFormat>
  <Paragraphs>196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Wingdings</vt:lpstr>
      <vt:lpstr>Franklin Gothic Book</vt:lpstr>
      <vt:lpstr>Arial</vt:lpstr>
      <vt:lpstr>Meiryo</vt:lpstr>
      <vt:lpstr>Calibri</vt:lpstr>
      <vt:lpstr>Corbel</vt:lpstr>
      <vt:lpstr>Congenial SemiBold</vt:lpstr>
      <vt:lpstr>Congenial Black</vt:lpstr>
      <vt:lpstr>SketchLinesVTI</vt:lpstr>
      <vt:lpstr>2_Crop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2024-09-28T22:17:25Z</cp:lastPrinted>
  <dcterms:created xsi:type="dcterms:W3CDTF">2024-09-27T15:17:32Z</dcterms:created>
  <dcterms:modified xsi:type="dcterms:W3CDTF">2024-09-29T12:44:10Z</dcterms:modified>
</cp:coreProperties>
</file>