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60" r:id="rId2"/>
  </p:sldMasterIdLst>
  <p:notesMasterIdLst>
    <p:notesMasterId r:id="rId34"/>
  </p:notesMasterIdLst>
  <p:sldIdLst>
    <p:sldId id="274" r:id="rId3"/>
    <p:sldId id="275" r:id="rId4"/>
    <p:sldId id="272" r:id="rId5"/>
    <p:sldId id="259" r:id="rId6"/>
    <p:sldId id="276" r:id="rId7"/>
    <p:sldId id="277" r:id="rId8"/>
    <p:sldId id="261" r:id="rId9"/>
    <p:sldId id="267" r:id="rId10"/>
    <p:sldId id="278" r:id="rId11"/>
    <p:sldId id="279" r:id="rId12"/>
    <p:sldId id="280" r:id="rId13"/>
    <p:sldId id="281" r:id="rId14"/>
    <p:sldId id="262" r:id="rId15"/>
    <p:sldId id="268" r:id="rId16"/>
    <p:sldId id="282" r:id="rId17"/>
    <p:sldId id="283" r:id="rId18"/>
    <p:sldId id="263" r:id="rId19"/>
    <p:sldId id="269" r:id="rId20"/>
    <p:sldId id="284" r:id="rId21"/>
    <p:sldId id="285" r:id="rId22"/>
    <p:sldId id="286" r:id="rId23"/>
    <p:sldId id="264" r:id="rId24"/>
    <p:sldId id="270" r:id="rId25"/>
    <p:sldId id="287" r:id="rId26"/>
    <p:sldId id="288" r:id="rId27"/>
    <p:sldId id="265" r:id="rId28"/>
    <p:sldId id="271" r:id="rId29"/>
    <p:sldId id="289" r:id="rId30"/>
    <p:sldId id="290" r:id="rId31"/>
    <p:sldId id="291" r:id="rId32"/>
    <p:sldId id="266" r:id="rId33"/>
  </p:sldIdLst>
  <p:sldSz cx="12192000" cy="6858000"/>
  <p:notesSz cx="7004050" cy="9290050"/>
  <p:embeddedFontLst>
    <p:embeddedFont>
      <p:font typeface="Cavolini" panose="03000502040302020204" pitchFamily="66" charset="0"/>
      <p:regular r:id="rId35"/>
      <p:bold r:id="rId36"/>
      <p: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AE7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B9BAB3-0B03-4B45-B1F7-05BC2C196721}" v="3133" dt="2024-05-26T20:24:17.9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3987" autoAdjust="0"/>
  </p:normalViewPr>
  <p:slideViewPr>
    <p:cSldViewPr snapToGrid="0">
      <p:cViewPr varScale="1">
        <p:scale>
          <a:sx n="74" d="100"/>
          <a:sy n="74" d="100"/>
        </p:scale>
        <p:origin x="32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307B9555-C30E-45C0-9248-7B47C07DDB9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8ADBFC9D-14E6-4925-ACAE-451DAD323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50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DBFC9D-14E6-4925-ACAE-451DAD3237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67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FA8F0-E066-A429-D72E-D6B3EC737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CBDC4-4EA5-64DF-C446-538DC566D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21632-AA34-B19A-18A4-B2777FB53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4FA34-0737-DB1D-A0F9-9092F3D86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1B9BA-F318-7439-6EE7-53FF926E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11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6B963-5461-E42C-C684-9B7D498EE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ECED4-D8BE-7D1B-40AD-9D1308FC9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5F2DD-E63A-E566-9DBF-31230ED0B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BFD3D-AC72-BA13-A18B-D367F7BD8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F5C41-FA6F-824B-17A6-6F64BA2FE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32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186CD-4B6A-CBBC-BEB6-930A66697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311C1-3776-FA96-7084-BDC6D2F4B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CAAC2-4959-176D-01C3-7C5DD6307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D0EE8-36B6-F035-3920-190421651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24980-B7BA-E7DA-20B5-2812177E6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98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CFEC8-CBAD-7B9A-3489-BFDAA6212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9986F-EAEC-B5F6-1111-4C14D30BA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BED77-66C4-0790-FFBF-FDDB66B02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851A5-9D9E-E2A8-3D32-F0A2729AB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AA4D8-2833-96EA-C6DF-15E147D6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7C5C0-A1CB-C81F-C119-9DAA87E9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11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A31D-1DFF-2515-E6B4-898B150BB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0AA2A-1002-A6AF-1E17-7B1580D1F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C0797C-C2BC-5834-01B0-5E9E74361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D8BD87-B4E4-36B9-E226-DDCC0F29F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3F890C-B9BF-7D35-9569-2D338A728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4F07D5-648E-A37A-DE8A-F01B35B60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576B-A444-1E19-6CEC-F666EB64F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5025AC-47B5-93C2-29D4-860F056C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43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681B5-946D-0ABF-6F99-4DB47CA87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0B5F36-C0B2-9922-C4E4-44CEA8FD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ED1FF-1DC7-C148-363E-B5235C84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74110B-C989-9402-2A6B-30CC870B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CD24A-96ED-E0CA-E695-05BEC6C9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EBA0EE-4CAD-6EF8-C314-D968ED3D6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0BBF6-2579-D83F-532C-2308C8F94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29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B739E-1DB8-82CC-5C8E-B6BCB781B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BC8B4-1C7C-736E-03AB-8A438CE93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22971-D523-4BA9-8E59-AB61CAA3A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33B8B-6F2E-155A-4CCB-B05ADBAC8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B7200-A71A-3E78-C6BF-1D284E42C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368D4-3B0D-68AA-FDB7-2C903F8A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18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0EEE4-4D80-7378-EAA6-1DFAD54E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BE1F08-E19F-3616-F6AC-A61C8ACCE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565AA-273B-464A-0AC1-3CD127AE8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AE5C95-12A9-D8C7-E07B-AA88C3575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EB3705-82B1-90AA-19F0-3C615D1D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139D35-AC7C-A525-94A4-A26194B6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36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04EA-CE90-B305-265B-8838EB7F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0AE796-0801-236E-F521-4E2B0360F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028D7-EA54-3542-78F6-60E70566B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1C042-0AF8-6B66-DBBB-76A101EF6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BCBA3-5CD9-2EF7-C819-9062F8E2B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85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9CDEA5-A7DE-A398-6165-F652480248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FC915-360B-63D4-B39E-3A7E23DD1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BB25D-DB41-4F4F-EA35-95538B537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54548-AAE8-E3B5-58F5-702BB7B9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45745-7795-A5FA-8366-7741514C1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25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FA8F0-E066-A429-D72E-D6B3EC737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CBDC4-4EA5-64DF-C446-538DC566D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21632-AA34-B19A-18A4-B2777FB53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4FA34-0737-DB1D-A0F9-9092F3D86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1B9BA-F318-7439-6EE7-53FF926E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55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6B963-5461-E42C-C684-9B7D498EE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ECED4-D8BE-7D1B-40AD-9D1308FC9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5F2DD-E63A-E566-9DBF-31230ED0B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BFD3D-AC72-BA13-A18B-D367F7BD8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F5C41-FA6F-824B-17A6-6F64BA2FE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94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186CD-4B6A-CBBC-BEB6-930A66697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311C1-3776-FA96-7084-BDC6D2F4B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CAAC2-4959-176D-01C3-7C5DD6307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D0EE8-36B6-F035-3920-190421651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24980-B7BA-E7DA-20B5-2812177E6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2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CFEC8-CBAD-7B9A-3489-BFDAA6212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9986F-EAEC-B5F6-1111-4C14D30BA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BED77-66C4-0790-FFBF-FDDB66B02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851A5-9D9E-E2A8-3D32-F0A2729AB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AA4D8-2833-96EA-C6DF-15E147D6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7C5C0-A1CB-C81F-C119-9DAA87E9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21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A31D-1DFF-2515-E6B4-898B150BB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0AA2A-1002-A6AF-1E17-7B1580D1F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C0797C-C2BC-5834-01B0-5E9E74361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D8BD87-B4E4-36B9-E226-DDCC0F29F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3F890C-B9BF-7D35-9569-2D338A728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4F07D5-648E-A37A-DE8A-F01B35B60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576B-A444-1E19-6CEC-F666EB64F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5025AC-47B5-93C2-29D4-860F056C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81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681B5-946D-0ABF-6F99-4DB47CA87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0B5F36-C0B2-9922-C4E4-44CEA8FD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ED1FF-1DC7-C148-363E-B5235C84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74110B-C989-9402-2A6B-30CC870B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49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CD24A-96ED-E0CA-E695-05BEC6C9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EBA0EE-4CAD-6EF8-C314-D968ED3D6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0BBF6-2579-D83F-532C-2308C8F94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24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B739E-1DB8-82CC-5C8E-B6BCB781B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BC8B4-1C7C-736E-03AB-8A438CE93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22971-D523-4BA9-8E59-AB61CAA3A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33B8B-6F2E-155A-4CCB-B05ADBAC8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B7200-A71A-3E78-C6BF-1D284E42C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368D4-3B0D-68AA-FDB7-2C903F8A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09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0EEE4-4D80-7378-EAA6-1DFAD54E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BE1F08-E19F-3616-F6AC-A61C8ACCE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565AA-273B-464A-0AC1-3CD127AE8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AE5C95-12A9-D8C7-E07B-AA88C3575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EB3705-82B1-90AA-19F0-3C615D1D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139D35-AC7C-A525-94A4-A26194B6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42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04EA-CE90-B305-265B-8838EB7F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0AE796-0801-236E-F521-4E2B0360F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028D7-EA54-3542-78F6-60E70566B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1C042-0AF8-6B66-DBBB-76A101EF6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BCBA3-5CD9-2EF7-C819-9062F8E2B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95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9CDEA5-A7DE-A398-6165-F652480248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FC915-360B-63D4-B39E-3A7E23DD1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BB25D-DB41-4F4F-EA35-95538B537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54548-AAE8-E3B5-58F5-702BB7B9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45745-7795-A5FA-8366-7741514C1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30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26D743-AAF5-8424-1F2C-6D8328D33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D9673-8C9A-BA10-1CD5-80AE5F311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99A94-2D7A-ACB5-0DAA-F138A00E1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7F64C-6644-3D0A-7DAA-D13A5C10E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6A79A-FAB5-5950-09CA-C0006BABD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olorized light photo effects">
            <a:extLst>
              <a:ext uri="{FF2B5EF4-FFF2-40B4-BE49-F238E27FC236}">
                <a16:creationId xmlns:a16="http://schemas.microsoft.com/office/drawing/2014/main" id="{D227252C-4440-7A28-D36B-FE20336C2C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9304" b="31055"/>
          <a:stretch/>
        </p:blipFill>
        <p:spPr>
          <a:xfrm>
            <a:off x="0" y="2506662"/>
            <a:ext cx="12198782" cy="43513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A29D560-6509-C053-63E6-3FE54B5D1466}"/>
              </a:ext>
            </a:extLst>
          </p:cNvPr>
          <p:cNvSpPr/>
          <p:nvPr userDrawn="1"/>
        </p:nvSpPr>
        <p:spPr>
          <a:xfrm>
            <a:off x="6782" y="2378915"/>
            <a:ext cx="12192000" cy="25549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6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26D743-AAF5-8424-1F2C-6D8328D33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D9673-8C9A-BA10-1CD5-80AE5F311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99A94-2D7A-ACB5-0DAA-F138A00E1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6AC3C9-D9CA-4710-8C07-C7872AE05D67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7F64C-6644-3D0A-7DAA-D13A5C10E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6A79A-FAB5-5950-09CA-C0006BABD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D37461-D8DF-4060-AE54-55A3533EBE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olorized light photo effects">
            <a:extLst>
              <a:ext uri="{FF2B5EF4-FFF2-40B4-BE49-F238E27FC236}">
                <a16:creationId xmlns:a16="http://schemas.microsoft.com/office/drawing/2014/main" id="{D227252C-4440-7A28-D36B-FE20336C2C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19304" b="31055"/>
          <a:stretch/>
        </p:blipFill>
        <p:spPr>
          <a:xfrm>
            <a:off x="493955" y="365125"/>
            <a:ext cx="11204089" cy="1772957"/>
          </a:xfrm>
          <a:custGeom>
            <a:avLst/>
            <a:gdLst>
              <a:gd name="connsiteX0" fmla="*/ 0 w 11204089"/>
              <a:gd name="connsiteY0" fmla="*/ 0 h 1772957"/>
              <a:gd name="connsiteX1" fmla="*/ 11204089 w 11204089"/>
              <a:gd name="connsiteY1" fmla="*/ 0 h 1772957"/>
              <a:gd name="connsiteX2" fmla="*/ 11204089 w 11204089"/>
              <a:gd name="connsiteY2" fmla="*/ 1772957 h 1772957"/>
              <a:gd name="connsiteX3" fmla="*/ 0 w 11204089"/>
              <a:gd name="connsiteY3" fmla="*/ 1772957 h 1772957"/>
              <a:gd name="connsiteX4" fmla="*/ 0 w 11204089"/>
              <a:gd name="connsiteY4" fmla="*/ 0 h 1772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4089" h="1772957" fill="none" extrusionOk="0">
                <a:moveTo>
                  <a:pt x="0" y="0"/>
                </a:moveTo>
                <a:cubicBezTo>
                  <a:pt x="1179449" y="-33775"/>
                  <a:pt x="9111752" y="138873"/>
                  <a:pt x="11204089" y="0"/>
                </a:cubicBezTo>
                <a:cubicBezTo>
                  <a:pt x="11355024" y="495087"/>
                  <a:pt x="11305763" y="999040"/>
                  <a:pt x="11204089" y="1772957"/>
                </a:cubicBezTo>
                <a:cubicBezTo>
                  <a:pt x="5808475" y="1635627"/>
                  <a:pt x="2850956" y="1635101"/>
                  <a:pt x="0" y="1772957"/>
                </a:cubicBezTo>
                <a:cubicBezTo>
                  <a:pt x="-19465" y="1530195"/>
                  <a:pt x="-114477" y="792254"/>
                  <a:pt x="0" y="0"/>
                </a:cubicBezTo>
                <a:close/>
              </a:path>
              <a:path w="11204089" h="1772957" stroke="0" extrusionOk="0">
                <a:moveTo>
                  <a:pt x="0" y="0"/>
                </a:moveTo>
                <a:cubicBezTo>
                  <a:pt x="2808857" y="-101487"/>
                  <a:pt x="9561999" y="-162162"/>
                  <a:pt x="11204089" y="0"/>
                </a:cubicBezTo>
                <a:cubicBezTo>
                  <a:pt x="11248430" y="539083"/>
                  <a:pt x="11146971" y="1255438"/>
                  <a:pt x="11204089" y="1772957"/>
                </a:cubicBezTo>
                <a:cubicBezTo>
                  <a:pt x="9165038" y="1823022"/>
                  <a:pt x="1233147" y="1614508"/>
                  <a:pt x="0" y="1772957"/>
                </a:cubicBezTo>
                <a:cubicBezTo>
                  <a:pt x="-14646" y="1587990"/>
                  <a:pt x="149843" y="492350"/>
                  <a:pt x="0" y="0"/>
                </a:cubicBezTo>
                <a:close/>
              </a:path>
            </a:pathLst>
          </a:custGeom>
          <a:ln w="28575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96335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ED45DD-89DD-57BB-C97E-18CC8DAA393D}"/>
              </a:ext>
            </a:extLst>
          </p:cNvPr>
          <p:cNvSpPr txBox="1"/>
          <p:nvPr/>
        </p:nvSpPr>
        <p:spPr>
          <a:xfrm>
            <a:off x="650240" y="412526"/>
            <a:ext cx="1097758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2 Kings 5</a:t>
            </a:r>
          </a:p>
          <a:p>
            <a:pPr algn="ctr"/>
            <a:r>
              <a:rPr lang="en-US" sz="4400" b="1" i="1" dirty="0">
                <a:latin typeface="Cavolini" panose="03000502040302020204" pitchFamily="66" charset="0"/>
                <a:cs typeface="Cavolini" panose="03000502040302020204" pitchFamily="66" charset="0"/>
              </a:rPr>
              <a:t>The Healing of Naaman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36A738C-C201-5375-8D6F-269EFE24A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8" y="2446323"/>
            <a:ext cx="11815485" cy="3714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571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3200" u="sng" dirty="0">
                <a:latin typeface="+mn-lt"/>
              </a:rPr>
              <a:t>Slave girl suggests that Naaman go to the prophet </a:t>
            </a:r>
            <a:r>
              <a:rPr lang="en-US" altLang="en-US" sz="3200" dirty="0">
                <a:latin typeface="+mn-lt"/>
              </a:rPr>
              <a:t>(vv. 1-4)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3200" u="sng" dirty="0">
                <a:latin typeface="+mn-lt"/>
              </a:rPr>
              <a:t>King of Syria sent Naaman to king of Israel </a:t>
            </a:r>
            <a:r>
              <a:rPr lang="en-US" altLang="en-US" sz="3200" dirty="0">
                <a:latin typeface="+mn-lt"/>
              </a:rPr>
              <a:t>(vv. 5-7)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3200" u="sng" dirty="0">
                <a:latin typeface="+mn-lt"/>
              </a:rPr>
              <a:t>Naaman healed by dipping seven times </a:t>
            </a:r>
            <a:r>
              <a:rPr lang="en-US" altLang="en-US" sz="3200" dirty="0">
                <a:latin typeface="+mn-lt"/>
              </a:rPr>
              <a:t>(vv. 8-14)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3200" u="sng" dirty="0">
                <a:latin typeface="+mn-lt"/>
              </a:rPr>
              <a:t>Naaman convinced of God &amp; offers gifts to Elisha </a:t>
            </a:r>
            <a:r>
              <a:rPr lang="en-US" altLang="en-US" sz="3200" dirty="0">
                <a:latin typeface="+mn-lt"/>
              </a:rPr>
              <a:t>(vv. 15-19)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3200" u="sng" dirty="0">
                <a:latin typeface="+mn-lt"/>
              </a:rPr>
              <a:t>Gehazi</a:t>
            </a:r>
            <a:r>
              <a:rPr lang="en-US" altLang="en-US" sz="3200" u="sng" dirty="0">
                <a:latin typeface="+mn-lt"/>
                <a:sym typeface="WP TypographicSymbols" pitchFamily="2" charset="0"/>
              </a:rPr>
              <a:t>’</a:t>
            </a:r>
            <a:r>
              <a:rPr lang="en-US" altLang="en-US" sz="3200" u="sng" dirty="0">
                <a:latin typeface="+mn-lt"/>
              </a:rPr>
              <a:t>s sin and leprosy </a:t>
            </a:r>
            <a:r>
              <a:rPr lang="en-US" altLang="en-US" sz="3200" dirty="0">
                <a:latin typeface="+mn-lt"/>
              </a:rPr>
              <a:t>(vv. 20-27)</a:t>
            </a:r>
          </a:p>
        </p:txBody>
      </p:sp>
    </p:spTree>
    <p:extLst>
      <p:ext uri="{BB962C8B-B14F-4D97-AF65-F5344CB8AC3E}">
        <p14:creationId xmlns:p14="http://schemas.microsoft.com/office/powerpoint/2010/main" val="1439666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ED45DD-89DD-57BB-C97E-18CC8DAA393D}"/>
              </a:ext>
            </a:extLst>
          </p:cNvPr>
          <p:cNvSpPr txBox="1"/>
          <p:nvPr/>
        </p:nvSpPr>
        <p:spPr>
          <a:xfrm>
            <a:off x="847164" y="697006"/>
            <a:ext cx="1085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Six People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CC77B1C-4C44-8E2A-464A-0EF8661624EC}"/>
              </a:ext>
            </a:extLst>
          </p:cNvPr>
          <p:cNvGrpSpPr/>
          <p:nvPr/>
        </p:nvGrpSpPr>
        <p:grpSpPr>
          <a:xfrm>
            <a:off x="1397908" y="2353476"/>
            <a:ext cx="2367304" cy="1968720"/>
            <a:chOff x="1397908" y="2353476"/>
            <a:chExt cx="2367304" cy="1968720"/>
          </a:xfrm>
        </p:grpSpPr>
        <p:pic>
          <p:nvPicPr>
            <p:cNvPr id="15" name="Graphic 14" descr="Male profile with solid fill">
              <a:extLst>
                <a:ext uri="{FF2B5EF4-FFF2-40B4-BE49-F238E27FC236}">
                  <a16:creationId xmlns:a16="http://schemas.microsoft.com/office/drawing/2014/main" id="{DB6433E2-B4CD-049F-9C8B-F0B5840CE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53711" y="2353476"/>
              <a:ext cx="1968720" cy="1968720"/>
            </a:xfrm>
            <a:prstGeom prst="rect">
              <a:avLst/>
            </a:prstGeom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49D3BC-838B-EF49-A122-8C777FFA9E7E}"/>
                </a:ext>
              </a:extLst>
            </p:cNvPr>
            <p:cNvSpPr/>
            <p:nvPr/>
          </p:nvSpPr>
          <p:spPr>
            <a:xfrm>
              <a:off x="1397908" y="3643981"/>
              <a:ext cx="2367304" cy="601394"/>
            </a:xfrm>
            <a:prstGeom prst="roundRect">
              <a:avLst/>
            </a:prstGeom>
            <a:solidFill>
              <a:srgbClr val="FFFFFF">
                <a:alpha val="7098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Naaman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51A101-4268-35EB-39BF-95808B0F41F3}"/>
              </a:ext>
            </a:extLst>
          </p:cNvPr>
          <p:cNvGrpSpPr/>
          <p:nvPr/>
        </p:nvGrpSpPr>
        <p:grpSpPr>
          <a:xfrm>
            <a:off x="5113074" y="2286863"/>
            <a:ext cx="2367304" cy="1958512"/>
            <a:chOff x="5113074" y="2286863"/>
            <a:chExt cx="2367304" cy="1958512"/>
          </a:xfrm>
        </p:grpSpPr>
        <p:pic>
          <p:nvPicPr>
            <p:cNvPr id="11" name="Graphic 10" descr="School girl with solid fill">
              <a:extLst>
                <a:ext uri="{FF2B5EF4-FFF2-40B4-BE49-F238E27FC236}">
                  <a16:creationId xmlns:a16="http://schemas.microsoft.com/office/drawing/2014/main" id="{D544539C-46AE-941C-6007-CDC3DC757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74478" y="2286863"/>
              <a:ext cx="1797147" cy="1797147"/>
            </a:xfrm>
            <a:prstGeom prst="rect">
              <a:avLst/>
            </a:prstGeom>
          </p:spPr>
        </p:pic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ADF13BA-C0ED-BA1C-A824-78E6480C5D23}"/>
                </a:ext>
              </a:extLst>
            </p:cNvPr>
            <p:cNvSpPr/>
            <p:nvPr/>
          </p:nvSpPr>
          <p:spPr>
            <a:xfrm>
              <a:off x="5113074" y="3643981"/>
              <a:ext cx="2367304" cy="601394"/>
            </a:xfrm>
            <a:prstGeom prst="roundRect">
              <a:avLst/>
            </a:prstGeom>
            <a:solidFill>
              <a:srgbClr val="FFFFFF">
                <a:alpha val="7098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Slave Girl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A3D94-D61D-62CC-BE7D-1FB1D017F4DF}"/>
              </a:ext>
            </a:extLst>
          </p:cNvPr>
          <p:cNvGrpSpPr/>
          <p:nvPr/>
        </p:nvGrpSpPr>
        <p:grpSpPr>
          <a:xfrm>
            <a:off x="8635218" y="2353099"/>
            <a:ext cx="2367304" cy="1968720"/>
            <a:chOff x="8635218" y="2353099"/>
            <a:chExt cx="2367304" cy="1968720"/>
          </a:xfrm>
        </p:grpSpPr>
        <p:pic>
          <p:nvPicPr>
            <p:cNvPr id="12" name="Graphic 11" descr="Male profile with solid fill">
              <a:extLst>
                <a:ext uri="{FF2B5EF4-FFF2-40B4-BE49-F238E27FC236}">
                  <a16:creationId xmlns:a16="http://schemas.microsoft.com/office/drawing/2014/main" id="{A9F92C63-B1B6-F1A5-0C9F-68E6B63EE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34510" y="2353099"/>
              <a:ext cx="1968720" cy="1968720"/>
            </a:xfrm>
            <a:prstGeom prst="rect">
              <a:avLst/>
            </a:prstGeom>
          </p:spPr>
        </p:pic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05C5EF8F-2AF1-BF9E-0235-F3761D529479}"/>
                </a:ext>
              </a:extLst>
            </p:cNvPr>
            <p:cNvSpPr/>
            <p:nvPr/>
          </p:nvSpPr>
          <p:spPr>
            <a:xfrm>
              <a:off x="8635218" y="3720425"/>
              <a:ext cx="2367304" cy="601394"/>
            </a:xfrm>
            <a:prstGeom prst="roundRect">
              <a:avLst/>
            </a:prstGeom>
            <a:solidFill>
              <a:srgbClr val="FFFFFF">
                <a:alpha val="7098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King of Syria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868C6D-A599-EBBD-E14A-4B3D28FF3BD3}"/>
              </a:ext>
            </a:extLst>
          </p:cNvPr>
          <p:cNvGrpSpPr/>
          <p:nvPr/>
        </p:nvGrpSpPr>
        <p:grpSpPr>
          <a:xfrm>
            <a:off x="1396341" y="4372778"/>
            <a:ext cx="2367304" cy="1968720"/>
            <a:chOff x="1396341" y="4372778"/>
            <a:chExt cx="2367304" cy="1968720"/>
          </a:xfrm>
        </p:grpSpPr>
        <p:pic>
          <p:nvPicPr>
            <p:cNvPr id="13" name="Graphic 12" descr="Male profile with solid fill">
              <a:extLst>
                <a:ext uri="{FF2B5EF4-FFF2-40B4-BE49-F238E27FC236}">
                  <a16:creationId xmlns:a16="http://schemas.microsoft.com/office/drawing/2014/main" id="{61AF6634-B8B3-2716-A0A1-8D1B22A7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97200" y="4372778"/>
              <a:ext cx="1968720" cy="1968720"/>
            </a:xfrm>
            <a:prstGeom prst="rect">
              <a:avLst/>
            </a:prstGeom>
          </p:spPr>
        </p:pic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2117B77-A476-B4F8-EAE6-AACEFD09C340}"/>
                </a:ext>
              </a:extLst>
            </p:cNvPr>
            <p:cNvSpPr/>
            <p:nvPr/>
          </p:nvSpPr>
          <p:spPr>
            <a:xfrm>
              <a:off x="1396341" y="5740104"/>
              <a:ext cx="2367304" cy="601394"/>
            </a:xfrm>
            <a:prstGeom prst="roundRect">
              <a:avLst/>
            </a:prstGeom>
            <a:solidFill>
              <a:srgbClr val="FFFFFF">
                <a:alpha val="7098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King of Israel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0178CA-5556-834B-085E-35D7424C2811}"/>
              </a:ext>
            </a:extLst>
          </p:cNvPr>
          <p:cNvGrpSpPr/>
          <p:nvPr/>
        </p:nvGrpSpPr>
        <p:grpSpPr>
          <a:xfrm>
            <a:off x="5089399" y="4372778"/>
            <a:ext cx="2367304" cy="2035574"/>
            <a:chOff x="5089399" y="4372778"/>
            <a:chExt cx="2367304" cy="2035574"/>
          </a:xfrm>
        </p:grpSpPr>
        <p:pic>
          <p:nvPicPr>
            <p:cNvPr id="14" name="Graphic 13" descr="Male profile with solid fill">
              <a:extLst>
                <a:ext uri="{FF2B5EF4-FFF2-40B4-BE49-F238E27FC236}">
                  <a16:creationId xmlns:a16="http://schemas.microsoft.com/office/drawing/2014/main" id="{DED446A6-4873-647F-B1E4-22D7168E9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88691" y="4372778"/>
              <a:ext cx="1968720" cy="1968720"/>
            </a:xfrm>
            <a:prstGeom prst="rect">
              <a:avLst/>
            </a:prstGeom>
          </p:spPr>
        </p:pic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1E8BFA5-181C-E16B-7B1F-F0F96D594274}"/>
                </a:ext>
              </a:extLst>
            </p:cNvPr>
            <p:cNvSpPr/>
            <p:nvPr/>
          </p:nvSpPr>
          <p:spPr>
            <a:xfrm>
              <a:off x="5089399" y="5806958"/>
              <a:ext cx="2367304" cy="601394"/>
            </a:xfrm>
            <a:prstGeom prst="roundRect">
              <a:avLst/>
            </a:prstGeom>
            <a:solidFill>
              <a:srgbClr val="FFFFFF">
                <a:alpha val="7098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Elisha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B45AA0-66C9-6436-3642-27AB24641DB7}"/>
              </a:ext>
            </a:extLst>
          </p:cNvPr>
          <p:cNvGrpSpPr/>
          <p:nvPr/>
        </p:nvGrpSpPr>
        <p:grpSpPr>
          <a:xfrm>
            <a:off x="8694591" y="4372778"/>
            <a:ext cx="2367304" cy="1968720"/>
            <a:chOff x="8694591" y="4372778"/>
            <a:chExt cx="2367304" cy="1968720"/>
          </a:xfrm>
        </p:grpSpPr>
        <p:pic>
          <p:nvPicPr>
            <p:cNvPr id="5" name="Graphic 4" descr="Male profile with solid fill">
              <a:extLst>
                <a:ext uri="{FF2B5EF4-FFF2-40B4-BE49-F238E27FC236}">
                  <a16:creationId xmlns:a16="http://schemas.microsoft.com/office/drawing/2014/main" id="{68E286CE-4AAE-4E12-BE00-49DE55E11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93883" y="4372778"/>
              <a:ext cx="1968720" cy="1968720"/>
            </a:xfrm>
            <a:prstGeom prst="rect">
              <a:avLst/>
            </a:prstGeom>
          </p:spPr>
        </p:pic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8C0B9C9-47EC-54C7-9321-426858DAF0FA}"/>
                </a:ext>
              </a:extLst>
            </p:cNvPr>
            <p:cNvSpPr/>
            <p:nvPr/>
          </p:nvSpPr>
          <p:spPr>
            <a:xfrm>
              <a:off x="8694591" y="5740104"/>
              <a:ext cx="2367304" cy="601394"/>
            </a:xfrm>
            <a:prstGeom prst="roundRect">
              <a:avLst/>
            </a:prstGeom>
            <a:solidFill>
              <a:srgbClr val="FFFFFF">
                <a:alpha val="7098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Gehazi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105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AD0A4-CC35-7334-ED7C-32DBDF1A161E}"/>
              </a:ext>
            </a:extLst>
          </p:cNvPr>
          <p:cNvSpPr txBox="1"/>
          <p:nvPr/>
        </p:nvSpPr>
        <p:spPr>
          <a:xfrm>
            <a:off x="766482" y="64994"/>
            <a:ext cx="10851777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Six People &amp; Six Lessons</a:t>
            </a:r>
          </a:p>
          <a:p>
            <a:pPr algn="ctr"/>
            <a:r>
              <a:rPr lang="en-US" sz="4400" i="1" dirty="0">
                <a:latin typeface="Cavolini" panose="03000502040302020204" pitchFamily="66" charset="0"/>
                <a:cs typeface="Cavolini" panose="03000502040302020204" pitchFamily="66" charset="0"/>
              </a:rPr>
              <a:t>A Story of Trust</a:t>
            </a:r>
          </a:p>
          <a:p>
            <a:pPr algn="ctr"/>
            <a:endParaRPr lang="en-US" sz="105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(Healing of Naaman – 2 Kings 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DC7E3-85A6-E701-D52E-AC981C228819}"/>
              </a:ext>
            </a:extLst>
          </p:cNvPr>
          <p:cNvSpPr txBox="1"/>
          <p:nvPr/>
        </p:nvSpPr>
        <p:spPr>
          <a:xfrm>
            <a:off x="840440" y="2985247"/>
            <a:ext cx="1147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Need of a Notable Man</a:t>
            </a:r>
          </a:p>
        </p:txBody>
      </p:sp>
    </p:spTree>
    <p:extLst>
      <p:ext uri="{BB962C8B-B14F-4D97-AF65-F5344CB8AC3E}">
        <p14:creationId xmlns:p14="http://schemas.microsoft.com/office/powerpoint/2010/main" val="1211625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6A0470-701B-7F17-0511-90A586A8D4F3}"/>
              </a:ext>
            </a:extLst>
          </p:cNvPr>
          <p:cNvSpPr txBox="1"/>
          <p:nvPr/>
        </p:nvSpPr>
        <p:spPr>
          <a:xfrm>
            <a:off x="510988" y="900953"/>
            <a:ext cx="1123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Need of a Notable Man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30971-490E-BC20-53DC-8DC943F2B3C2}"/>
              </a:ext>
            </a:extLst>
          </p:cNvPr>
          <p:cNvSpPr txBox="1"/>
          <p:nvPr/>
        </p:nvSpPr>
        <p:spPr>
          <a:xfrm>
            <a:off x="419100" y="2394854"/>
            <a:ext cx="113864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Naaman was an important – notable man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Commander of Syrian army (v. 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Great and honorable in view of the king (v. 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 successful warrior (v. 1)</a:t>
            </a:r>
          </a:p>
        </p:txBody>
      </p:sp>
    </p:spTree>
    <p:extLst>
      <p:ext uri="{BB962C8B-B14F-4D97-AF65-F5344CB8AC3E}">
        <p14:creationId xmlns:p14="http://schemas.microsoft.com/office/powerpoint/2010/main" val="869300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6A0470-701B-7F17-0511-90A586A8D4F3}"/>
              </a:ext>
            </a:extLst>
          </p:cNvPr>
          <p:cNvSpPr txBox="1"/>
          <p:nvPr/>
        </p:nvSpPr>
        <p:spPr>
          <a:xfrm>
            <a:off x="510988" y="900953"/>
            <a:ext cx="1123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Need of a Notable Man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30971-490E-BC20-53DC-8DC943F2B3C2}"/>
              </a:ext>
            </a:extLst>
          </p:cNvPr>
          <p:cNvSpPr txBox="1"/>
          <p:nvPr/>
        </p:nvSpPr>
        <p:spPr>
          <a:xfrm>
            <a:off x="419100" y="2394854"/>
            <a:ext cx="1138645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Naaman was an important – notable man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Had a serious need – was a leper (v. 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Leprosy –– slow progressing skin disease with scabs and white spots deeper than the skin – sometimes raw flesh (ISBE)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Being important, notable and powerful did not exempt him from the same problem faced by the lowliest of all!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Had problem for which he could find no cure! </a:t>
            </a:r>
          </a:p>
        </p:txBody>
      </p:sp>
    </p:spTree>
    <p:extLst>
      <p:ext uri="{BB962C8B-B14F-4D97-AF65-F5344CB8AC3E}">
        <p14:creationId xmlns:p14="http://schemas.microsoft.com/office/powerpoint/2010/main" val="2774226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6A0470-701B-7F17-0511-90A586A8D4F3}"/>
              </a:ext>
            </a:extLst>
          </p:cNvPr>
          <p:cNvSpPr txBox="1"/>
          <p:nvPr/>
        </p:nvSpPr>
        <p:spPr>
          <a:xfrm>
            <a:off x="510988" y="900953"/>
            <a:ext cx="1123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Need of a Notable Man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54C3BB-2497-1F4C-8048-E4A5A51A0307}"/>
              </a:ext>
            </a:extLst>
          </p:cNvPr>
          <p:cNvSpPr txBox="1"/>
          <p:nvPr/>
        </p:nvSpPr>
        <p:spPr>
          <a:xfrm>
            <a:off x="1149350" y="3143250"/>
            <a:ext cx="989965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Parallel with sin:</a:t>
            </a:r>
          </a:p>
          <a:p>
            <a:pPr algn="ctr"/>
            <a:endParaRPr lang="en-US" sz="1400" dirty="0"/>
          </a:p>
          <a:p>
            <a:pPr algn="ctr"/>
            <a:r>
              <a:rPr lang="en-US" sz="3600" dirty="0"/>
              <a:t>Matters little who we are or what we accomplish</a:t>
            </a:r>
          </a:p>
          <a:p>
            <a:pPr algn="ctr"/>
            <a:endParaRPr lang="en-US" sz="1400" dirty="0"/>
          </a:p>
          <a:p>
            <a:pPr algn="ctr"/>
            <a:r>
              <a:rPr lang="en-US" sz="3600" dirty="0"/>
              <a:t>We all have the same problem – sin (Rom. 5:12)</a:t>
            </a:r>
          </a:p>
        </p:txBody>
      </p:sp>
    </p:spTree>
    <p:extLst>
      <p:ext uri="{BB962C8B-B14F-4D97-AF65-F5344CB8AC3E}">
        <p14:creationId xmlns:p14="http://schemas.microsoft.com/office/powerpoint/2010/main" val="320647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AD0A4-CC35-7334-ED7C-32DBDF1A161E}"/>
              </a:ext>
            </a:extLst>
          </p:cNvPr>
          <p:cNvSpPr txBox="1"/>
          <p:nvPr/>
        </p:nvSpPr>
        <p:spPr>
          <a:xfrm>
            <a:off x="766482" y="64994"/>
            <a:ext cx="10851777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Six People &amp; Six Lessons</a:t>
            </a:r>
          </a:p>
          <a:p>
            <a:pPr algn="ctr"/>
            <a:r>
              <a:rPr lang="en-US" sz="4400" i="1" dirty="0">
                <a:latin typeface="Cavolini" panose="03000502040302020204" pitchFamily="66" charset="0"/>
                <a:cs typeface="Cavolini" panose="03000502040302020204" pitchFamily="66" charset="0"/>
              </a:rPr>
              <a:t>A Story of Trust</a:t>
            </a:r>
          </a:p>
          <a:p>
            <a:pPr algn="ctr"/>
            <a:endParaRPr lang="en-US" sz="105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(Healing of Naaman – 2 Kings 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DC7E3-85A6-E701-D52E-AC981C228819}"/>
              </a:ext>
            </a:extLst>
          </p:cNvPr>
          <p:cNvSpPr txBox="1"/>
          <p:nvPr/>
        </p:nvSpPr>
        <p:spPr>
          <a:xfrm>
            <a:off x="840440" y="2985247"/>
            <a:ext cx="11479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Need of a Notable Man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</p:txBody>
      </p:sp>
    </p:spTree>
    <p:extLst>
      <p:ext uri="{BB962C8B-B14F-4D97-AF65-F5344CB8AC3E}">
        <p14:creationId xmlns:p14="http://schemas.microsoft.com/office/powerpoint/2010/main" val="1013501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9F204E-4F83-2C44-F82C-9903E155C643}"/>
              </a:ext>
            </a:extLst>
          </p:cNvPr>
          <p:cNvSpPr txBox="1"/>
          <p:nvPr/>
        </p:nvSpPr>
        <p:spPr>
          <a:xfrm>
            <a:off x="410134" y="900953"/>
            <a:ext cx="1147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C2F6B4-04E0-FD2A-C25F-74147195B9BC}"/>
              </a:ext>
            </a:extLst>
          </p:cNvPr>
          <p:cNvSpPr txBox="1"/>
          <p:nvPr/>
        </p:nvSpPr>
        <p:spPr>
          <a:xfrm>
            <a:off x="419100" y="2394854"/>
            <a:ext cx="113864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Young girl taken captive from the land of Israel (v. 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Young (must have had little influence)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Slave / servant (must have had little influence)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In enemy territory (surely, her word didn’t carry much weight)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Seems like a rather obscure source to be the key to Naaman’s healing</a:t>
            </a:r>
          </a:p>
        </p:txBody>
      </p:sp>
    </p:spTree>
    <p:extLst>
      <p:ext uri="{BB962C8B-B14F-4D97-AF65-F5344CB8AC3E}">
        <p14:creationId xmlns:p14="http://schemas.microsoft.com/office/powerpoint/2010/main" val="402793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615AB5-2FE2-444B-0152-AA41604B89D7}"/>
              </a:ext>
            </a:extLst>
          </p:cNvPr>
          <p:cNvSpPr txBox="1"/>
          <p:nvPr/>
        </p:nvSpPr>
        <p:spPr>
          <a:xfrm>
            <a:off x="1512275" y="2096087"/>
            <a:ext cx="3587261" cy="297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Israelite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Little Maiden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Captive servant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Has no fame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CFCA62-B75C-C2E7-E131-27E467CC32F2}"/>
              </a:ext>
            </a:extLst>
          </p:cNvPr>
          <p:cNvSpPr txBox="1"/>
          <p:nvPr/>
        </p:nvSpPr>
        <p:spPr>
          <a:xfrm>
            <a:off x="6834553" y="2004645"/>
            <a:ext cx="4996375" cy="297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Syrian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Great and honorable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Commander of army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Has fame with king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2E31EC-43F5-F112-71BB-142FCB89AD9D}"/>
              </a:ext>
            </a:extLst>
          </p:cNvPr>
          <p:cNvSpPr/>
          <p:nvPr/>
        </p:nvSpPr>
        <p:spPr>
          <a:xfrm>
            <a:off x="1452489" y="548640"/>
            <a:ext cx="3706837" cy="10902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Slave Girl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A638CB9-EE61-7BE0-6C5A-C839C3A76FDF}"/>
              </a:ext>
            </a:extLst>
          </p:cNvPr>
          <p:cNvSpPr/>
          <p:nvPr/>
        </p:nvSpPr>
        <p:spPr>
          <a:xfrm>
            <a:off x="7032674" y="548639"/>
            <a:ext cx="3706837" cy="10902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Naaman</a:t>
            </a:r>
          </a:p>
        </p:txBody>
      </p:sp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AC857936-5DC0-6742-8BB9-6CA591C7D317}"/>
              </a:ext>
            </a:extLst>
          </p:cNvPr>
          <p:cNvSpPr/>
          <p:nvPr/>
        </p:nvSpPr>
        <p:spPr>
          <a:xfrm>
            <a:off x="5435600" y="829602"/>
            <a:ext cx="1280160" cy="528320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20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9F204E-4F83-2C44-F82C-9903E155C643}"/>
              </a:ext>
            </a:extLst>
          </p:cNvPr>
          <p:cNvSpPr txBox="1"/>
          <p:nvPr/>
        </p:nvSpPr>
        <p:spPr>
          <a:xfrm>
            <a:off x="410134" y="900953"/>
            <a:ext cx="1147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C2F6B4-04E0-FD2A-C25F-74147195B9BC}"/>
              </a:ext>
            </a:extLst>
          </p:cNvPr>
          <p:cNvSpPr txBox="1"/>
          <p:nvPr/>
        </p:nvSpPr>
        <p:spPr>
          <a:xfrm>
            <a:off x="419100" y="2394854"/>
            <a:ext cx="1138645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Young girl taken captive from the land of Israel (v. 2)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Turned out – she was “little cog that turned a big wheel”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Remembers what she had seen and been taught (vv. 2-3)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Had faith in what the prophet could do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Cared about her master – even though held as a slave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Had stronger faith than the leader – the king (v. 7)</a:t>
            </a:r>
          </a:p>
          <a:p>
            <a:pPr marL="971550" lvl="1" indent="-514350">
              <a:buFont typeface="+mj-lt"/>
              <a:buAutoNum type="arabicPeriod"/>
            </a:pP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6AAC62-F3C0-F699-A28D-67CCCA953932}"/>
              </a:ext>
            </a:extLst>
          </p:cNvPr>
          <p:cNvSpPr txBox="1"/>
          <p:nvPr/>
        </p:nvSpPr>
        <p:spPr>
          <a:xfrm>
            <a:off x="684524" y="5285749"/>
            <a:ext cx="11204916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“Later the slave girl’s faith in the Lord may have been an indirect rebuke to Israel’s King </a:t>
            </a:r>
            <a:r>
              <a:rPr lang="en-US" sz="2400" dirty="0" err="1"/>
              <a:t>Jehoram</a:t>
            </a:r>
            <a:r>
              <a:rPr lang="en-US" sz="2400" dirty="0"/>
              <a:t> who had no faith in God.”</a:t>
            </a:r>
          </a:p>
          <a:p>
            <a:endParaRPr lang="en-US" sz="800" dirty="0"/>
          </a:p>
          <a:p>
            <a:pPr lvl="1"/>
            <a:r>
              <a:rPr lang="en-US" sz="2400" dirty="0"/>
              <a:t> </a:t>
            </a:r>
            <a:r>
              <a:rPr lang="en-US" sz="2000" dirty="0"/>
              <a:t>Thomas L. Constable,  </a:t>
            </a:r>
            <a:r>
              <a:rPr lang="en-US" sz="2000" i="1" dirty="0"/>
              <a:t>The Bible Knowledge Commentary: An Exposition of the Scriptures</a:t>
            </a:r>
            <a:r>
              <a:rPr lang="en-US" sz="2000" dirty="0"/>
              <a:t>, 547.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8308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9F204E-4F83-2C44-F82C-9903E155C643}"/>
              </a:ext>
            </a:extLst>
          </p:cNvPr>
          <p:cNvSpPr txBox="1"/>
          <p:nvPr/>
        </p:nvSpPr>
        <p:spPr>
          <a:xfrm>
            <a:off x="410134" y="900953"/>
            <a:ext cx="1147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C2F6B4-04E0-FD2A-C25F-74147195B9BC}"/>
              </a:ext>
            </a:extLst>
          </p:cNvPr>
          <p:cNvSpPr txBox="1"/>
          <p:nvPr/>
        </p:nvSpPr>
        <p:spPr>
          <a:xfrm>
            <a:off x="419100" y="2394854"/>
            <a:ext cx="1138645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Young girl taken captive from the land of Israel (v. 2)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Turned out – she was “little cog that turned a big wheel”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she did: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Didn’t make any claim of what she could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Merely told her mistress what Elisha could do (v. 3)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800" dirty="0"/>
              <a:t>Even though he had not done that before (Luke 4:27)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800" dirty="0"/>
              <a:t>From other miracles – she had to draw that conclusion!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Merely pointed Naaman’s wife in the right direction! (v. 3)</a:t>
            </a:r>
          </a:p>
        </p:txBody>
      </p:sp>
    </p:spTree>
    <p:extLst>
      <p:ext uri="{BB962C8B-B14F-4D97-AF65-F5344CB8AC3E}">
        <p14:creationId xmlns:p14="http://schemas.microsoft.com/office/powerpoint/2010/main" val="615415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9F204E-4F83-2C44-F82C-9903E155C643}"/>
              </a:ext>
            </a:extLst>
          </p:cNvPr>
          <p:cNvSpPr txBox="1"/>
          <p:nvPr/>
        </p:nvSpPr>
        <p:spPr>
          <a:xfrm>
            <a:off x="410134" y="900953"/>
            <a:ext cx="1147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6C8C6F-B96B-1EE7-1A81-979EF82C988D}"/>
              </a:ext>
            </a:extLst>
          </p:cNvPr>
          <p:cNvSpPr txBox="1"/>
          <p:nvPr/>
        </p:nvSpPr>
        <p:spPr>
          <a:xfrm>
            <a:off x="1146175" y="3347231"/>
            <a:ext cx="989965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You may be that uninfluential person</a:t>
            </a:r>
          </a:p>
          <a:p>
            <a:pPr algn="ctr"/>
            <a:endParaRPr lang="en-US" sz="1400" b="1" dirty="0"/>
          </a:p>
          <a:p>
            <a:pPr algn="ctr"/>
            <a:r>
              <a:rPr lang="en-US" sz="3600" b="1" dirty="0"/>
              <a:t>that can point someone in the right direction!</a:t>
            </a:r>
          </a:p>
        </p:txBody>
      </p:sp>
    </p:spTree>
    <p:extLst>
      <p:ext uri="{BB962C8B-B14F-4D97-AF65-F5344CB8AC3E}">
        <p14:creationId xmlns:p14="http://schemas.microsoft.com/office/powerpoint/2010/main" val="3481630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AD0A4-CC35-7334-ED7C-32DBDF1A161E}"/>
              </a:ext>
            </a:extLst>
          </p:cNvPr>
          <p:cNvSpPr txBox="1"/>
          <p:nvPr/>
        </p:nvSpPr>
        <p:spPr>
          <a:xfrm>
            <a:off x="766482" y="64994"/>
            <a:ext cx="10851777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Six People &amp; Six Lessons</a:t>
            </a:r>
          </a:p>
          <a:p>
            <a:pPr algn="ctr"/>
            <a:r>
              <a:rPr lang="en-US" sz="4400" i="1" dirty="0">
                <a:latin typeface="Cavolini" panose="03000502040302020204" pitchFamily="66" charset="0"/>
                <a:cs typeface="Cavolini" panose="03000502040302020204" pitchFamily="66" charset="0"/>
              </a:rPr>
              <a:t>A Story of Trust</a:t>
            </a:r>
          </a:p>
          <a:p>
            <a:pPr algn="ctr"/>
            <a:endParaRPr lang="en-US" sz="105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(Healing of Naaman – 2 Kings 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DC7E3-85A6-E701-D52E-AC981C228819}"/>
              </a:ext>
            </a:extLst>
          </p:cNvPr>
          <p:cNvSpPr txBox="1"/>
          <p:nvPr/>
        </p:nvSpPr>
        <p:spPr>
          <a:xfrm>
            <a:off x="840440" y="2958353"/>
            <a:ext cx="114793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Need of a Notable Man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Failure of a Powerful Leader</a:t>
            </a:r>
          </a:p>
        </p:txBody>
      </p:sp>
    </p:spTree>
    <p:extLst>
      <p:ext uri="{BB962C8B-B14F-4D97-AF65-F5344CB8AC3E}">
        <p14:creationId xmlns:p14="http://schemas.microsoft.com/office/powerpoint/2010/main" val="44632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5C7FBB-BE96-9933-C48D-B804B80E3E56}"/>
              </a:ext>
            </a:extLst>
          </p:cNvPr>
          <p:cNvSpPr txBox="1"/>
          <p:nvPr/>
        </p:nvSpPr>
        <p:spPr>
          <a:xfrm>
            <a:off x="551329" y="894223"/>
            <a:ext cx="11161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Failure of a Powerful Leader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10D531-0D88-F9DC-B5A3-201B81C475E8}"/>
              </a:ext>
            </a:extLst>
          </p:cNvPr>
          <p:cNvSpPr txBox="1"/>
          <p:nvPr/>
        </p:nvSpPr>
        <p:spPr>
          <a:xfrm>
            <a:off x="419100" y="2394854"/>
            <a:ext cx="1138645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leader: King </a:t>
            </a:r>
            <a:r>
              <a:rPr lang="en-US" sz="2800" b="1" dirty="0" err="1"/>
              <a:t>Jehoram</a:t>
            </a:r>
            <a:r>
              <a:rPr lang="en-US" sz="2800" b="1" dirty="0"/>
              <a:t>, son of Ahab (3:1)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Reaction if the king (v. 7):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Tore his clothes in anxiety and distress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Assumed this was an expectation for him to heal!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Thought this was an effort to start a war</a:t>
            </a:r>
          </a:p>
        </p:txBody>
      </p:sp>
    </p:spTree>
    <p:extLst>
      <p:ext uri="{BB962C8B-B14F-4D97-AF65-F5344CB8AC3E}">
        <p14:creationId xmlns:p14="http://schemas.microsoft.com/office/powerpoint/2010/main" val="1157554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5C7FBB-BE96-9933-C48D-B804B80E3E56}"/>
              </a:ext>
            </a:extLst>
          </p:cNvPr>
          <p:cNvSpPr txBox="1"/>
          <p:nvPr/>
        </p:nvSpPr>
        <p:spPr>
          <a:xfrm>
            <a:off x="551329" y="894223"/>
            <a:ext cx="11161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Failure of a Powerful Leader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10D531-0D88-F9DC-B5A3-201B81C475E8}"/>
              </a:ext>
            </a:extLst>
          </p:cNvPr>
          <p:cNvSpPr txBox="1"/>
          <p:nvPr/>
        </p:nvSpPr>
        <p:spPr>
          <a:xfrm>
            <a:off x="419100" y="2394854"/>
            <a:ext cx="113864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leader: King </a:t>
            </a:r>
            <a:r>
              <a:rPr lang="en-US" sz="2800" b="1" dirty="0" err="1"/>
              <a:t>Jehoram</a:t>
            </a:r>
            <a:r>
              <a:rPr lang="en-US" sz="2800" b="1" dirty="0"/>
              <a:t>, son of Ahab (3:1)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Reaction if the king (v. 7):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Where he failed: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Didn’t have the same faith in his God as the little girl!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Didn’t even think about Elisha</a:t>
            </a:r>
          </a:p>
        </p:txBody>
      </p:sp>
    </p:spTree>
    <p:extLst>
      <p:ext uri="{BB962C8B-B14F-4D97-AF65-F5344CB8AC3E}">
        <p14:creationId xmlns:p14="http://schemas.microsoft.com/office/powerpoint/2010/main" val="3996658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5C7FBB-BE96-9933-C48D-B804B80E3E56}"/>
              </a:ext>
            </a:extLst>
          </p:cNvPr>
          <p:cNvSpPr txBox="1"/>
          <p:nvPr/>
        </p:nvSpPr>
        <p:spPr>
          <a:xfrm>
            <a:off x="551329" y="894223"/>
            <a:ext cx="11161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Failure of a Powerful Leader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9607D2-4DDE-3BEE-8995-90A0F2613346}"/>
              </a:ext>
            </a:extLst>
          </p:cNvPr>
          <p:cNvSpPr txBox="1"/>
          <p:nvPr/>
        </p:nvSpPr>
        <p:spPr>
          <a:xfrm>
            <a:off x="127000" y="2985281"/>
            <a:ext cx="11772900" cy="2505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/>
              <a:t>Often those who should lead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/>
              <a:t>Fail due to a lack of confidence in God &amp; his Word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/>
              <a:t>Fail because the word of God never occurs to them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15473A-45B0-55BA-5C0A-8407C7D407A4}"/>
              </a:ext>
            </a:extLst>
          </p:cNvPr>
          <p:cNvSpPr txBox="1"/>
          <p:nvPr/>
        </p:nvSpPr>
        <p:spPr>
          <a:xfrm>
            <a:off x="-82550" y="5542059"/>
            <a:ext cx="12192000" cy="84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i="1" dirty="0"/>
              <a:t>Parents – Elders – Preachers - Friends</a:t>
            </a:r>
          </a:p>
        </p:txBody>
      </p:sp>
    </p:spTree>
    <p:extLst>
      <p:ext uri="{BB962C8B-B14F-4D97-AF65-F5344CB8AC3E}">
        <p14:creationId xmlns:p14="http://schemas.microsoft.com/office/powerpoint/2010/main" val="1232992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AD0A4-CC35-7334-ED7C-32DBDF1A161E}"/>
              </a:ext>
            </a:extLst>
          </p:cNvPr>
          <p:cNvSpPr txBox="1"/>
          <p:nvPr/>
        </p:nvSpPr>
        <p:spPr>
          <a:xfrm>
            <a:off x="766482" y="64994"/>
            <a:ext cx="10851777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Six People &amp; Six Lessons</a:t>
            </a:r>
          </a:p>
          <a:p>
            <a:pPr algn="ctr"/>
            <a:r>
              <a:rPr lang="en-US" sz="4400" i="1" dirty="0">
                <a:latin typeface="Cavolini" panose="03000502040302020204" pitchFamily="66" charset="0"/>
                <a:cs typeface="Cavolini" panose="03000502040302020204" pitchFamily="66" charset="0"/>
              </a:rPr>
              <a:t>A Story of Trust</a:t>
            </a:r>
          </a:p>
          <a:p>
            <a:pPr algn="ctr"/>
            <a:endParaRPr lang="en-US" sz="105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(Healing of Naaman – 2 Kings 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DC7E3-85A6-E701-D52E-AC981C228819}"/>
              </a:ext>
            </a:extLst>
          </p:cNvPr>
          <p:cNvSpPr txBox="1"/>
          <p:nvPr/>
        </p:nvSpPr>
        <p:spPr>
          <a:xfrm>
            <a:off x="840440" y="2985247"/>
            <a:ext cx="114793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Need of a Notable Man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Failure of a Powerful Leader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Simplicity of a Spokesman from God</a:t>
            </a:r>
          </a:p>
        </p:txBody>
      </p:sp>
    </p:spTree>
    <p:extLst>
      <p:ext uri="{BB962C8B-B14F-4D97-AF65-F5344CB8AC3E}">
        <p14:creationId xmlns:p14="http://schemas.microsoft.com/office/powerpoint/2010/main" val="72823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B759E7-A027-9A88-15A3-05C9EAB89977}"/>
              </a:ext>
            </a:extLst>
          </p:cNvPr>
          <p:cNvSpPr txBox="1"/>
          <p:nvPr/>
        </p:nvSpPr>
        <p:spPr>
          <a:xfrm>
            <a:off x="416859" y="874058"/>
            <a:ext cx="1136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Simplicity of a Spokesman from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6335C9-4B67-D0E7-530F-EC33B5F2E574}"/>
              </a:ext>
            </a:extLst>
          </p:cNvPr>
          <p:cNvSpPr txBox="1"/>
          <p:nvPr/>
        </p:nvSpPr>
        <p:spPr>
          <a:xfrm>
            <a:off x="419100" y="2394854"/>
            <a:ext cx="113864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Emphasis was on his message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Didn’t go out – focus was not on the importance of Naaman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Focus was not on Elisha</a:t>
            </a:r>
          </a:p>
        </p:txBody>
      </p:sp>
    </p:spTree>
    <p:extLst>
      <p:ext uri="{BB962C8B-B14F-4D97-AF65-F5344CB8AC3E}">
        <p14:creationId xmlns:p14="http://schemas.microsoft.com/office/powerpoint/2010/main" val="3629716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B759E7-A027-9A88-15A3-05C9EAB89977}"/>
              </a:ext>
            </a:extLst>
          </p:cNvPr>
          <p:cNvSpPr txBox="1"/>
          <p:nvPr/>
        </p:nvSpPr>
        <p:spPr>
          <a:xfrm>
            <a:off x="416859" y="874058"/>
            <a:ext cx="1136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Simplicity of a Spokesman from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6335C9-4B67-D0E7-530F-EC33B5F2E574}"/>
              </a:ext>
            </a:extLst>
          </p:cNvPr>
          <p:cNvSpPr txBox="1"/>
          <p:nvPr/>
        </p:nvSpPr>
        <p:spPr>
          <a:xfrm>
            <a:off x="419100" y="2394854"/>
            <a:ext cx="113864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Emphasis was on his message (v. 10)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Message was simple – dip seven times in Jordan (v. 10)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Simplicity didn’t fit human reasoning (vv. 11-12)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Thought Elisha himself would do something big (v. 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If rivers work – there are better rivers (v. 12)</a:t>
            </a:r>
          </a:p>
        </p:txBody>
      </p:sp>
    </p:spTree>
    <p:extLst>
      <p:ext uri="{BB962C8B-B14F-4D97-AF65-F5344CB8AC3E}">
        <p14:creationId xmlns:p14="http://schemas.microsoft.com/office/powerpoint/2010/main" val="3693158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B759E7-A027-9A88-15A3-05C9EAB89977}"/>
              </a:ext>
            </a:extLst>
          </p:cNvPr>
          <p:cNvSpPr txBox="1"/>
          <p:nvPr/>
        </p:nvSpPr>
        <p:spPr>
          <a:xfrm>
            <a:off x="416859" y="874058"/>
            <a:ext cx="1136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Simplicity of a Spokesman from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6335C9-4B67-D0E7-530F-EC33B5F2E574}"/>
              </a:ext>
            </a:extLst>
          </p:cNvPr>
          <p:cNvSpPr txBox="1"/>
          <p:nvPr/>
        </p:nvSpPr>
        <p:spPr>
          <a:xfrm>
            <a:off x="419100" y="2394854"/>
            <a:ext cx="1138645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Emphasis was on his message (v. 10)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Message was simple – dip seven times in Jordan (v. 10)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Simplicity didn’t fit human reasoning (vv. 11-12)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Reaction: Furious, in a rage – went away (vv. 11-12)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Servants reasoned – why not do the simple and easy (v. 13)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When he did – he was cleansed (v. 14)</a:t>
            </a:r>
          </a:p>
        </p:txBody>
      </p:sp>
    </p:spTree>
    <p:extLst>
      <p:ext uri="{BB962C8B-B14F-4D97-AF65-F5344CB8AC3E}">
        <p14:creationId xmlns:p14="http://schemas.microsoft.com/office/powerpoint/2010/main" val="4215625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B759E7-A027-9A88-15A3-05C9EAB89977}"/>
              </a:ext>
            </a:extLst>
          </p:cNvPr>
          <p:cNvSpPr txBox="1"/>
          <p:nvPr/>
        </p:nvSpPr>
        <p:spPr>
          <a:xfrm>
            <a:off x="416859" y="874058"/>
            <a:ext cx="1136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Simplicity of a Spokesman from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FE2103-402D-8FDE-1E65-EC386E8D8A70}"/>
              </a:ext>
            </a:extLst>
          </p:cNvPr>
          <p:cNvSpPr txBox="1"/>
          <p:nvPr/>
        </p:nvSpPr>
        <p:spPr>
          <a:xfrm>
            <a:off x="127000" y="2985281"/>
            <a:ext cx="11772900" cy="1674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/>
              <a:t>The Lord’s plan is simple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Why not do just that?</a:t>
            </a:r>
          </a:p>
        </p:txBody>
      </p:sp>
    </p:spTree>
    <p:extLst>
      <p:ext uri="{BB962C8B-B14F-4D97-AF65-F5344CB8AC3E}">
        <p14:creationId xmlns:p14="http://schemas.microsoft.com/office/powerpoint/2010/main" val="1265175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AD0A4-CC35-7334-ED7C-32DBDF1A161E}"/>
              </a:ext>
            </a:extLst>
          </p:cNvPr>
          <p:cNvSpPr txBox="1"/>
          <p:nvPr/>
        </p:nvSpPr>
        <p:spPr>
          <a:xfrm>
            <a:off x="766482" y="64994"/>
            <a:ext cx="10851777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Six People &amp; Six Lessons</a:t>
            </a:r>
          </a:p>
          <a:p>
            <a:pPr algn="ctr"/>
            <a:r>
              <a:rPr lang="en-US" sz="4400" i="1" dirty="0">
                <a:latin typeface="Cavolini" panose="03000502040302020204" pitchFamily="66" charset="0"/>
                <a:cs typeface="Cavolini" panose="03000502040302020204" pitchFamily="66" charset="0"/>
              </a:rPr>
              <a:t>A Story of Trust</a:t>
            </a:r>
          </a:p>
          <a:p>
            <a:pPr algn="ctr"/>
            <a:endParaRPr lang="en-US" sz="105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(Healing of Naaman – 2 Kings 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DC7E3-85A6-E701-D52E-AC981C228819}"/>
              </a:ext>
            </a:extLst>
          </p:cNvPr>
          <p:cNvSpPr txBox="1"/>
          <p:nvPr/>
        </p:nvSpPr>
        <p:spPr>
          <a:xfrm>
            <a:off x="840440" y="2985247"/>
            <a:ext cx="114793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Need of a Notable Man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Failure of a Powerful Leader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Simplicity of a Spokesman from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Gratefulness of a Cleansed Man</a:t>
            </a:r>
          </a:p>
        </p:txBody>
      </p:sp>
    </p:spTree>
    <p:extLst>
      <p:ext uri="{BB962C8B-B14F-4D97-AF65-F5344CB8AC3E}">
        <p14:creationId xmlns:p14="http://schemas.microsoft.com/office/powerpoint/2010/main" val="3824363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78B287-7CA3-8ECF-1371-EFD2FBB520CE}"/>
              </a:ext>
            </a:extLst>
          </p:cNvPr>
          <p:cNvSpPr txBox="1"/>
          <p:nvPr/>
        </p:nvSpPr>
        <p:spPr>
          <a:xfrm>
            <a:off x="558053" y="887502"/>
            <a:ext cx="11140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Gratefulness of a Cleansed 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68A83D-BA28-8499-A66D-1346E0B6D664}"/>
              </a:ext>
            </a:extLst>
          </p:cNvPr>
          <p:cNvSpPr txBox="1"/>
          <p:nvPr/>
        </p:nvSpPr>
        <p:spPr>
          <a:xfrm>
            <a:off x="419100" y="2394854"/>
            <a:ext cx="113864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Returned to Elisha (v. 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Grateful heart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Unlike nine of the ten lepers (Luke 17:11-19)</a:t>
            </a:r>
          </a:p>
        </p:txBody>
      </p:sp>
    </p:spTree>
    <p:extLst>
      <p:ext uri="{BB962C8B-B14F-4D97-AF65-F5344CB8AC3E}">
        <p14:creationId xmlns:p14="http://schemas.microsoft.com/office/powerpoint/2010/main" val="3480124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78B287-7CA3-8ECF-1371-EFD2FBB520CE}"/>
              </a:ext>
            </a:extLst>
          </p:cNvPr>
          <p:cNvSpPr txBox="1"/>
          <p:nvPr/>
        </p:nvSpPr>
        <p:spPr>
          <a:xfrm>
            <a:off x="558053" y="887502"/>
            <a:ext cx="11140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Gratefulness of a Cleansed 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68A83D-BA28-8499-A66D-1346E0B6D664}"/>
              </a:ext>
            </a:extLst>
          </p:cNvPr>
          <p:cNvSpPr txBox="1"/>
          <p:nvPr/>
        </p:nvSpPr>
        <p:spPr>
          <a:xfrm>
            <a:off x="419100" y="2394854"/>
            <a:ext cx="113864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Returned to Elisha (v. 15)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Acknowledged the source of his cleansing – God (v. 15)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Offered money (vv. 15-16)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6200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78B287-7CA3-8ECF-1371-EFD2FBB520CE}"/>
              </a:ext>
            </a:extLst>
          </p:cNvPr>
          <p:cNvSpPr txBox="1"/>
          <p:nvPr/>
        </p:nvSpPr>
        <p:spPr>
          <a:xfrm>
            <a:off x="558053" y="887502"/>
            <a:ext cx="11140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Gratefulness of a Cleansed 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B3DFA6-8280-10AA-06AD-07F3F281550B}"/>
              </a:ext>
            </a:extLst>
          </p:cNvPr>
          <p:cNvSpPr txBox="1"/>
          <p:nvPr/>
        </p:nvSpPr>
        <p:spPr>
          <a:xfrm>
            <a:off x="209550" y="2634072"/>
            <a:ext cx="11772900" cy="333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/>
              <a:t>How grateful are we?</a:t>
            </a:r>
          </a:p>
          <a:p>
            <a:pPr marL="2400300" lvl="4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i="1" dirty="0"/>
              <a:t>For our cleansing?</a:t>
            </a:r>
          </a:p>
          <a:p>
            <a:pPr marL="2400300" lvl="4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i="1" dirty="0"/>
              <a:t>To God who did it?</a:t>
            </a:r>
          </a:p>
          <a:p>
            <a:pPr marL="2400300" lvl="4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i="1" dirty="0"/>
              <a:t>To anyone who helps along the way?</a:t>
            </a:r>
          </a:p>
        </p:txBody>
      </p:sp>
    </p:spTree>
    <p:extLst>
      <p:ext uri="{BB962C8B-B14F-4D97-AF65-F5344CB8AC3E}">
        <p14:creationId xmlns:p14="http://schemas.microsoft.com/office/powerpoint/2010/main" val="992093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AD0A4-CC35-7334-ED7C-32DBDF1A161E}"/>
              </a:ext>
            </a:extLst>
          </p:cNvPr>
          <p:cNvSpPr txBox="1"/>
          <p:nvPr/>
        </p:nvSpPr>
        <p:spPr>
          <a:xfrm>
            <a:off x="766482" y="64994"/>
            <a:ext cx="10851777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Six People &amp; Six Lessons</a:t>
            </a:r>
          </a:p>
          <a:p>
            <a:pPr algn="ctr"/>
            <a:r>
              <a:rPr lang="en-US" sz="4400" i="1" dirty="0">
                <a:latin typeface="Cavolini" panose="03000502040302020204" pitchFamily="66" charset="0"/>
                <a:cs typeface="Cavolini" panose="03000502040302020204" pitchFamily="66" charset="0"/>
              </a:rPr>
              <a:t>A Story of Trust</a:t>
            </a:r>
          </a:p>
          <a:p>
            <a:pPr algn="ctr"/>
            <a:endParaRPr lang="en-US" sz="105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(Healing of Naaman – 2 Kings 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DC7E3-85A6-E701-D52E-AC981C228819}"/>
              </a:ext>
            </a:extLst>
          </p:cNvPr>
          <p:cNvSpPr txBox="1"/>
          <p:nvPr/>
        </p:nvSpPr>
        <p:spPr>
          <a:xfrm>
            <a:off x="840440" y="2985247"/>
            <a:ext cx="114793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Need of a Notable Man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Failure of a Powerful Leader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Simplicity of a Spokesman from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Gratefulness of a Cleansed Man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Dishonesty of an Untrue Servant</a:t>
            </a:r>
          </a:p>
        </p:txBody>
      </p:sp>
    </p:spTree>
    <p:extLst>
      <p:ext uri="{BB962C8B-B14F-4D97-AF65-F5344CB8AC3E}">
        <p14:creationId xmlns:p14="http://schemas.microsoft.com/office/powerpoint/2010/main" val="1624225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A727CA-F8D7-6000-BC81-5D77A8395D39}"/>
              </a:ext>
            </a:extLst>
          </p:cNvPr>
          <p:cNvSpPr txBox="1"/>
          <p:nvPr/>
        </p:nvSpPr>
        <p:spPr>
          <a:xfrm>
            <a:off x="423582" y="941295"/>
            <a:ext cx="11358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Dishonesty of an Untrue Servant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78C43A-DD9F-C920-A4A5-5E4DE7CD2A96}"/>
              </a:ext>
            </a:extLst>
          </p:cNvPr>
          <p:cNvSpPr txBox="1"/>
          <p:nvPr/>
        </p:nvSpPr>
        <p:spPr>
          <a:xfrm>
            <a:off x="423582" y="2369454"/>
            <a:ext cx="1138645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Gehazi should have known what was right (v. 20)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he did: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Greedily sought gain (vv. 20-24)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Lied (vv. 22, 25)</a:t>
            </a:r>
          </a:p>
        </p:txBody>
      </p:sp>
    </p:spTree>
    <p:extLst>
      <p:ext uri="{BB962C8B-B14F-4D97-AF65-F5344CB8AC3E}">
        <p14:creationId xmlns:p14="http://schemas.microsoft.com/office/powerpoint/2010/main" val="1019944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A727CA-F8D7-6000-BC81-5D77A8395D39}"/>
              </a:ext>
            </a:extLst>
          </p:cNvPr>
          <p:cNvSpPr txBox="1"/>
          <p:nvPr/>
        </p:nvSpPr>
        <p:spPr>
          <a:xfrm>
            <a:off x="423582" y="941295"/>
            <a:ext cx="11358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Dishonesty of an Untrue Servant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78C43A-DD9F-C920-A4A5-5E4DE7CD2A96}"/>
              </a:ext>
            </a:extLst>
          </p:cNvPr>
          <p:cNvSpPr txBox="1"/>
          <p:nvPr/>
        </p:nvSpPr>
        <p:spPr>
          <a:xfrm>
            <a:off x="423582" y="2369454"/>
            <a:ext cx="113864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Gehazi should have know what was right (v. 20)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he did: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Damage done (v. 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They had just impressed the heathen of the unselfish nature of their religion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Now Gehazi manifests his greed!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This was not the time for that! (v. 26)</a:t>
            </a:r>
          </a:p>
        </p:txBody>
      </p:sp>
    </p:spTree>
    <p:extLst>
      <p:ext uri="{BB962C8B-B14F-4D97-AF65-F5344CB8AC3E}">
        <p14:creationId xmlns:p14="http://schemas.microsoft.com/office/powerpoint/2010/main" val="1486924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A727CA-F8D7-6000-BC81-5D77A8395D39}"/>
              </a:ext>
            </a:extLst>
          </p:cNvPr>
          <p:cNvSpPr txBox="1"/>
          <p:nvPr/>
        </p:nvSpPr>
        <p:spPr>
          <a:xfrm>
            <a:off x="423582" y="941295"/>
            <a:ext cx="11358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Dishonesty of an Untrue Servant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78C43A-DD9F-C920-A4A5-5E4DE7CD2A96}"/>
              </a:ext>
            </a:extLst>
          </p:cNvPr>
          <p:cNvSpPr txBox="1"/>
          <p:nvPr/>
        </p:nvSpPr>
        <p:spPr>
          <a:xfrm>
            <a:off x="423582" y="2369454"/>
            <a:ext cx="1138645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Gehazi should have know what was right (v. 20)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he did: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Damage done (v 26)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Suffers because of his dishonesty (v. 27)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671095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A727CA-F8D7-6000-BC81-5D77A8395D39}"/>
              </a:ext>
            </a:extLst>
          </p:cNvPr>
          <p:cNvSpPr txBox="1"/>
          <p:nvPr/>
        </p:nvSpPr>
        <p:spPr>
          <a:xfrm>
            <a:off x="423582" y="941295"/>
            <a:ext cx="11358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Dishonesty of an Untrue Servant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D10CE8-CD85-3F3C-FAE2-199A0150E860}"/>
              </a:ext>
            </a:extLst>
          </p:cNvPr>
          <p:cNvSpPr txBox="1"/>
          <p:nvPr/>
        </p:nvSpPr>
        <p:spPr>
          <a:xfrm>
            <a:off x="209550" y="2634072"/>
            <a:ext cx="11772900" cy="1674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/>
              <a:t>Not uncommon for a  “servant of God” to turn away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While the least likely point others toward obedience</a:t>
            </a:r>
          </a:p>
        </p:txBody>
      </p:sp>
    </p:spTree>
    <p:extLst>
      <p:ext uri="{BB962C8B-B14F-4D97-AF65-F5344CB8AC3E}">
        <p14:creationId xmlns:p14="http://schemas.microsoft.com/office/powerpoint/2010/main" val="321743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AD0A4-CC35-7334-ED7C-32DBDF1A161E}"/>
              </a:ext>
            </a:extLst>
          </p:cNvPr>
          <p:cNvSpPr txBox="1"/>
          <p:nvPr/>
        </p:nvSpPr>
        <p:spPr>
          <a:xfrm>
            <a:off x="766482" y="64994"/>
            <a:ext cx="10851777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volini" panose="03000502040302020204" pitchFamily="66" charset="0"/>
                <a:cs typeface="Cavolini" panose="03000502040302020204" pitchFamily="66" charset="0"/>
              </a:rPr>
              <a:t>Six People &amp; Six Lessons</a:t>
            </a:r>
          </a:p>
          <a:p>
            <a:pPr algn="ctr"/>
            <a:r>
              <a:rPr lang="en-US" sz="4400" i="1" dirty="0">
                <a:latin typeface="Cavolini" panose="03000502040302020204" pitchFamily="66" charset="0"/>
                <a:cs typeface="Cavolini" panose="03000502040302020204" pitchFamily="66" charset="0"/>
              </a:rPr>
              <a:t>A Story of Trust</a:t>
            </a:r>
          </a:p>
          <a:p>
            <a:pPr algn="ctr"/>
            <a:endParaRPr lang="en-US" sz="105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(Healing of Naaman – 2 Kings 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DC7E3-85A6-E701-D52E-AC981C228819}"/>
              </a:ext>
            </a:extLst>
          </p:cNvPr>
          <p:cNvSpPr txBox="1"/>
          <p:nvPr/>
        </p:nvSpPr>
        <p:spPr>
          <a:xfrm>
            <a:off x="840440" y="2985247"/>
            <a:ext cx="114793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Need of a Notable Man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Influence of an Uninfluential Person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Failure of a Powerful Leader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Simplicity of a Spokesman from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Gratefulness of a Cleansed Man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The Dishonesty of an Untrue Servant</a:t>
            </a:r>
          </a:p>
        </p:txBody>
      </p:sp>
    </p:spTree>
    <p:extLst>
      <p:ext uri="{BB962C8B-B14F-4D97-AF65-F5344CB8AC3E}">
        <p14:creationId xmlns:p14="http://schemas.microsoft.com/office/powerpoint/2010/main" val="3711814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1458</Words>
  <Application>Microsoft Office PowerPoint</Application>
  <PresentationFormat>Widescreen</PresentationFormat>
  <Paragraphs>218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Cavolini</vt:lpstr>
      <vt:lpstr>Wingdings</vt:lpstr>
      <vt:lpstr>Aptos Display</vt:lpstr>
      <vt:lpstr>Arial</vt:lpstr>
      <vt:lpstr>Aptos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</cp:revision>
  <cp:lastPrinted>2024-05-26T20:24:19Z</cp:lastPrinted>
  <dcterms:created xsi:type="dcterms:W3CDTF">2024-05-22T15:17:31Z</dcterms:created>
  <dcterms:modified xsi:type="dcterms:W3CDTF">2024-05-26T20:28:37Z</dcterms:modified>
</cp:coreProperties>
</file>