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34"/>
  </p:notesMasterIdLst>
  <p:sldIdLst>
    <p:sldId id="262" r:id="rId4"/>
    <p:sldId id="270" r:id="rId5"/>
    <p:sldId id="337" r:id="rId6"/>
    <p:sldId id="321" r:id="rId7"/>
    <p:sldId id="261" r:id="rId8"/>
    <p:sldId id="329" r:id="rId9"/>
    <p:sldId id="330" r:id="rId10"/>
    <p:sldId id="331" r:id="rId11"/>
    <p:sldId id="332" r:id="rId12"/>
    <p:sldId id="322" r:id="rId13"/>
    <p:sldId id="326" r:id="rId14"/>
    <p:sldId id="333" r:id="rId15"/>
    <p:sldId id="334" r:id="rId16"/>
    <p:sldId id="323" r:id="rId17"/>
    <p:sldId id="327" r:id="rId18"/>
    <p:sldId id="336" r:id="rId19"/>
    <p:sldId id="338" r:id="rId20"/>
    <p:sldId id="339" r:id="rId21"/>
    <p:sldId id="335" r:id="rId22"/>
    <p:sldId id="324" r:id="rId23"/>
    <p:sldId id="328" r:id="rId24"/>
    <p:sldId id="341" r:id="rId25"/>
    <p:sldId id="340" r:id="rId26"/>
    <p:sldId id="342" r:id="rId27"/>
    <p:sldId id="343" r:id="rId28"/>
    <p:sldId id="344" r:id="rId29"/>
    <p:sldId id="345" r:id="rId30"/>
    <p:sldId id="346" r:id="rId31"/>
    <p:sldId id="325" r:id="rId32"/>
    <p:sldId id="347" r:id="rId33"/>
  </p:sldIdLst>
  <p:sldSz cx="12192000" cy="6858000"/>
  <p:notesSz cx="7004050" cy="9290050"/>
  <p:embeddedFontLst>
    <p:embeddedFont>
      <p:font typeface="Congenial SemiBold" panose="02000503040000020004" pitchFamily="2" charset="0"/>
      <p:bold r:id="rId35"/>
      <p:boldItalic r:id="rId36"/>
    </p:embeddedFont>
    <p:embeddedFont>
      <p:font typeface="Dreaming Outloud Pro" panose="03050502040302030504" pitchFamily="66" charset="0"/>
      <p:regular r:id="rId37"/>
      <p:italic r:id="rId38"/>
    </p:embeddedFont>
    <p:embeddedFont>
      <p:font typeface="Tahoma" panose="020B0604030504040204" pitchFamily="34" charset="0"/>
      <p:regular r:id="rId39"/>
      <p:bold r:id="rId40"/>
    </p:embeddedFont>
    <p:embeddedFont>
      <p:font typeface="Trade Gothic Inline" panose="020B0504030203020204" pitchFamily="34" charset="0"/>
      <p:regular r:id="rId41"/>
      <p:bold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66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2F00D5-ECFC-4E88-BDF0-59A2459C5560}" v="3748" dt="2024-12-08T20:52:03.4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5.fntdata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3FC1F428-CC9A-4702-9FFE-26584DBDFFD8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6D2440F4-B94E-4850-BC70-D8755DB23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DF217-A1C1-94F6-B531-3BDC10405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B2443B-CD69-276C-FAE4-2B7D24462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0EAEF-48F0-FC43-FDDE-2FECC3218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090E65-3582-357B-5836-378458723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7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15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0C60A-01C2-A599-9797-BCCD3B85C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7807DB-EEAE-1AE9-0CD2-5F48E63797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785F95-FAF0-49BE-D889-6529F5CA0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207D2A-2655-EE01-6208-9284C65B72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75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7904C-AF36-766D-F54C-0CCEAF959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10FD85-4451-DD6B-3D68-8D50E90E4B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AEDABF-5D68-AB1A-A689-53801A23D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B46BA-8E8D-C0F3-7F44-927D562697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5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F3708-8803-F3A3-BBC5-83D92AF40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8F78C0-407A-5497-54DA-4558C75D5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90A704-C9D0-2E49-6675-821571FDF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5807D-EF97-11E5-14D1-46664ECBF9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52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E207E-5F44-C64D-6557-B26A9658E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2E3AD2-FFC2-DA56-D4A0-12336BE5B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3DAC1D-35FE-D001-8364-B1F876942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0B7A7-ACC6-E4E6-86E0-CF7FA63586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884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3ED50-6597-A3EE-C834-D79C9BD95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8D61F1-3B79-A048-721F-8043EA5C42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EBA8B1-D250-220B-17D8-D5E96ADA9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065E6-D854-AD94-2480-FDB4829C27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49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E1617-F7ED-3F5C-B1C7-1D1C3FAF4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27037F-DCD9-F50F-524B-F1BE5EC2FC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441C73-3370-516C-184B-C66AA5628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29716-4AC6-2372-4E67-FB82EFEDD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47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01842-0DF6-3FE4-8C5A-89E5BB5E1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203370-F765-3AB0-18C3-3CB8FF520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54AF7-D44E-A53C-A188-5B5ED48130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E4582-389A-9C62-9F48-E177F45F3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93125-6167-6D2A-A524-8E3EBD17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5D0A5-B56F-12A9-1352-257E1F90B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96504-2267-EFBB-3B6A-18F2C9FE7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E3663-5CC6-1400-9A0C-D8D4C688F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2AC1B-0ED1-46AF-1CFE-3A6AC749E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6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B3AB6-31CC-77D9-B678-81DE43ECB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2E748-765A-2B1E-9C81-6496B07C3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04685-A6CE-415B-6103-75E4A3CA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5EA6E-099C-E4F3-06D2-7F0E5E81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928D1-7C4A-B257-DEC4-4A31DA083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31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1EC1-9D99-D536-7FB0-85705D2BC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D052F-EAC8-A4FE-AA3E-13ABC626C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7FB31-EDD8-67D2-92D3-C2113A71C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6D54F-EF59-1B4A-B186-CEE8CA6B9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CCF6E-6005-52A8-D43D-2955F51D5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59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84A93-F11E-7ADA-B44E-985C317A3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CEA20-3CEC-13F0-15B5-EEFB1E807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3C63B7-5AA2-F429-CCB1-020EC4F7D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256A1E-6D0C-39F7-39E5-A8BFBBFCA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3D9772-13AD-6A48-6F74-0644C942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B71C5-0437-520B-5F18-5B8408C01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24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C5C1-CFE5-8A67-6578-5ED6EEA50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3A44F-3FDE-79CE-535B-B9C4AB31C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788EB-03CF-689B-4AE1-59B21B604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BE3A3D-4AA7-B9E1-8FC5-9764E73F0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69F6DB-8AE4-067F-984E-C5DB30FDA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C2EA92-9FEE-C091-C64C-8594F98EC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3314D-7880-4334-34A8-C9A68699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71EECE-D7A7-26EB-1803-7D5B6B69E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45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D1A51-25E4-2647-5879-8DD9286A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D53580-25FA-AE97-2593-46BFE4377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D5B3A8-FB15-09AF-D007-7A6E65325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F22B79-8BA8-EA8F-5DF2-2570B3CA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0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13CACD-AA58-73E3-3079-D2FC6BDD1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74D68C-1F0A-26AE-5F64-89550B706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A0C24-1D30-7CB8-0A82-E6445B204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75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DB01-114D-6B77-39CC-9F4B5A22F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2E192-879F-35BF-38DC-DF6F27057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55D56-EC15-267A-8434-474146E43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AE869-418F-F696-B04D-D9252800C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F4FFA-35F5-81B5-2816-A5335C0CF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189054-0D3D-A6D6-BBF7-643E439B2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49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6C3A6-A0A5-32A3-56AE-649F9E29C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E6F8F7-4D66-3DE0-2487-B68727BFB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D454A-2F2B-B872-0B50-763C41DC2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D5131-7496-31B0-4213-6E7FB07F5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B4640-FE1A-CA26-F81D-5DA9A0E0E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112B7-FCBB-5314-1BC3-5A3593D0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15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53FE3-B8F0-163A-C12A-0355B290E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0CD078-BAA9-E795-0659-4D04301B0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5F1BC-CA16-25D1-A41D-4C028B621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8F215-374A-416B-CF57-F6B7AE5D4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3BCD3-8BCE-21C8-6CB9-B5056DED4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01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22F378-CFA5-CB0B-8CC1-1C00A62B5C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38D5B-F3E0-D6C0-FDBB-907289A45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50A9F-1F84-0EFA-96DE-93E073E26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9431F-284B-2D6A-5F85-308394B5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6477B-4A8D-1453-B735-AD3B488A1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0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C9D4C-6D01-93E9-EC8C-B289B23B31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DDAB06-6A21-22AD-1C16-4A763D6B2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7DC20-1F99-92EB-C10C-75F929FB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61C75-CB1C-F353-5470-61E6A00C2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68F06-EA8E-0922-6DF0-401073B6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6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92E58-4F9D-87E7-20BF-B4A15C90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1A61B-C8B0-F033-A55C-720BC7BCA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7E413-EFA9-40A8-F0C9-1B0C63905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48F02-0C54-3027-AC8F-F17A0F94E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41AE2-48C0-FA78-A722-18CB4779F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57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64374-9A55-DF85-62BB-FF3D4B4B4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8B63A-F7ED-1DD2-7515-1FCB78C0E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BCF96-59BE-128F-AC20-46F6C0897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0EE80-B523-5103-9AA9-3A337980F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4BD33-CA0A-6846-8DB9-05C9C067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00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F461E-2C24-093A-3BA3-B508E50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4CF22-729D-4F66-E9F0-171870563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A3D1C5-64A6-6AAF-2AA6-908458419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660129-F102-5B0E-3FB5-5BC2B479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012B0-9732-4025-3AE3-F58C27EE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9194A-1537-135C-5B66-CA30975E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9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80A88-0C3F-992C-D3B8-70076B641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13AA7-3ABD-8447-1496-08E715EAB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ACC3A-ACF8-204D-01D7-7DF4D21A9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963846-955C-03BB-DDCA-6B360B1B8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F72B7-53FC-222F-3499-A31C22DA74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28CECF-76E7-2D77-AA3C-6E64E603C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BA1EA9-D736-2E8B-2B1B-907FF3B31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CF06F3-76D5-B3BD-DCB7-4924170F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64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03A23-F8E9-B045-A6AC-903583C93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695F10-D270-93FE-AC16-A9C5AAA1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975890-2088-ABE4-29DB-81972157D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F590A-1041-3361-B86D-AF9F647FD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262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8C7402-54AA-52C3-40EF-E81983D6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F4547D-3046-5C53-4352-2BA09B20B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0963B-D58E-5B1C-2694-B61B76B9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76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C98B2-13BF-0931-9B95-46858A7D4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EE054-2E2C-B88C-CEFC-2FDD62C2A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2F58B-4A5A-AE61-164E-374B707BC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F171A-B315-181F-F197-6B8D0B2A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616FC6-4236-1DC9-052E-34F3ED2C8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DB08A-297C-B6BE-0A96-F7829C46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61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84B84-860D-A19D-53FE-14B237FC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34F9F9-86CF-9CB4-E46E-91AEBE3E5B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B0587-D06E-5BFA-BF70-187AA7084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D3561-4A68-EC47-509F-A37440A0C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C2BD4-F7D0-B472-DC43-2F1281E08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67A63-473B-160F-C83F-86316E3B4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71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43CCE-E3B0-5965-D6AE-F1881A59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16DD51-2D07-7E57-25B8-348B82C18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52F7A-AF52-B34C-8E5E-C90F4644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61961-461F-CAC3-9169-FB3F89A09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53509-FD46-87F6-FFA9-8B354C9DD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87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FC94D-CDBC-BEDA-3DDC-05139F71E6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7E6B3D-6691-2DC9-246F-7DAF089C91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270A8-9E78-5D1B-8ADB-9C1F86D85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9403A-C8D2-767C-9752-620391B7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60F27-FA8D-6CD4-449C-7856F39F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643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61744-65D0-8197-E772-45A0BD8E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10DBD-7A9E-AEA9-2D6A-DC240773E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2078F-316B-3F5D-AF4E-5E95A7B7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30313-D677-186D-5F22-6290BFDD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16FA1-010C-D79C-D7E0-58B37C677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22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4DFD-FC64-83BF-FE14-985037D8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710E1-E0C9-5292-0A69-FC7C85F5D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9DAE9-8265-10B6-6AC7-B63971B2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0A132-68F9-7834-FDB2-9BD98FA4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C4739-000B-95A7-74D3-E91A8DC6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82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0F5C-87A7-E551-BB78-19D0E62E6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17D3A-3859-3178-5C7F-065C8241F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12AF-DB93-9C4E-088B-4A55D42B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04B4B-EC88-DF0D-7835-45924757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9C97A-7CD4-1FCB-6793-3E423039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56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A95B-810C-2D3F-01EF-3D6AE153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4237-AE09-0869-1A9F-9C20434A8C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22A15-D090-4A4C-674D-3B87640A2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C551A-AFBB-ABB0-563F-BBD7DB5E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3B32D-3424-7939-25A6-F89C275F2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30BB1-9B6F-61CD-AC43-A96FC7D8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A4CA-ED34-7800-C964-FD6D1AE4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9AB1-0720-2373-FD1C-5DA167C52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AB0DF-442D-1302-D90E-EA0D75FE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F544F5-1CB5-07B4-6840-537CEDD50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86F43-A5B7-C611-C093-CDF27E572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DD1373-EA3B-2E3B-E661-0BAD306A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853C1-042B-453C-5198-7326E5AC6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91B16C-FD58-8DA6-D3DD-9B319BE4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38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955D-6FC3-A954-C37E-96299607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21695-C393-119C-41CC-764FF4B3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AA0BF-C768-700F-257B-E489AE31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228B3-71E9-97E1-E5C6-6923E13B1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30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AAE404-0A5C-635A-C635-DDADD148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A500AC-A60E-04A1-B104-5FD602BF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8A341-B82C-A3BA-98EB-8D7EBDB1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719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EEDC2-2C99-73A7-51A0-0F420092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91C30-C7F7-E1C9-1C65-1227C7611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ECED9-0A77-EF9C-6AB5-81CF2CD2B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EF10F-0BD1-4F46-D005-B5164637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A0CD9-3A94-37D2-012B-2A048144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F1AC4-9A9A-96EC-1A2A-81499918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73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65E2-3426-22C4-E4C8-5EEB719DF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47073-8366-E371-02A6-246063F73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60128-5FDA-6D3A-97C1-AF3DEEA20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44BF8-BEC2-7C98-74E2-CBECC5F3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F9CB3-CD36-7B65-669B-6B079D04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19EF-697C-DF4B-7B5B-428D0C16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13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5A4B-ED7E-D47F-34AB-AD26FF41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220B8-E75D-25D2-BFB3-7589E5887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D2170-112A-9AA2-AD04-D21FD03F1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94927-5CDC-366E-B00E-9159098B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4768-4F3B-9608-FE61-7DB2F7E87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5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770BB-2BD8-D4E0-407C-DEE9E44E4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D1707-DE5B-2D6F-A3CA-20B1EA644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3638C-6695-7FA3-0797-B3F94C38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530D0-5061-365A-DA43-C7AF30D8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B2A45-FCA5-D1D7-C953-E6F62B09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32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651BF7-D979-B4DD-099C-B44E2057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936DFB-747F-F3E1-48F5-3FDB904DF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2939E-3DC3-F760-30AC-51F0D75E08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52C373-09AC-47C4-8E41-2A7A52F54B5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67F92-0F6A-253C-628E-A4FF648CD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9EFCD-0EDF-C9B5-EA06-748A094D7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E5C88E-7F34-CAD6-02CE-CBCC9F9D18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9BDF4-EDEE-7816-0E59-84183A0FECE7}"/>
              </a:ext>
            </a:extLst>
          </p:cNvPr>
          <p:cNvSpPr/>
          <p:nvPr userDrawn="1"/>
        </p:nvSpPr>
        <p:spPr>
          <a:xfrm>
            <a:off x="162159" y="471483"/>
            <a:ext cx="3542829" cy="25288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9500"/>
              </a:lnSpc>
            </a:pPr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ade Gothic Inline" panose="020B0504030203020204" pitchFamily="34" charset="0"/>
                <a:cs typeface="Dreaming Outloud Pro" panose="03050502040302030504" pitchFamily="66" charset="0"/>
              </a:rPr>
              <a:t>Sin &amp;</a:t>
            </a:r>
          </a:p>
          <a:p>
            <a:pPr algn="ctr">
              <a:lnSpc>
                <a:spcPts val="9500"/>
              </a:lnSpc>
            </a:pPr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ade Gothic Inline" panose="020B0504030203020204" pitchFamily="34" charset="0"/>
                <a:cs typeface="Dreaming Outloud Pro" panose="03050502040302030504" pitchFamily="66" charset="0"/>
              </a:rPr>
              <a:t>Grace</a:t>
            </a:r>
          </a:p>
        </p:txBody>
      </p:sp>
    </p:spTree>
    <p:extLst>
      <p:ext uri="{BB962C8B-B14F-4D97-AF65-F5344CB8AC3E}">
        <p14:creationId xmlns:p14="http://schemas.microsoft.com/office/powerpoint/2010/main" val="204218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FE2C2F-41DD-664A-DF66-9D30B5D8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26CD9-8F9A-E4BD-A432-AE93D42BD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7B393-7121-A68C-36FE-CD24446880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A79314-6092-4E43-A748-D28D267C053B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E1714-9C7E-6119-E9AE-DA9ED05FC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10A38-604E-BB4B-EE7B-8F3717606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close-up of a book&#10;&#10;Description automatically generated">
            <a:extLst>
              <a:ext uri="{FF2B5EF4-FFF2-40B4-BE49-F238E27FC236}">
                <a16:creationId xmlns:a16="http://schemas.microsoft.com/office/drawing/2014/main" id="{D7A035AA-1681-B856-08EE-8669C7581CA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3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">
              <a:schemeClr val="tx1"/>
            </a:gs>
            <a:gs pos="27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8947C-8494-34FB-3E27-B46CBD88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55A4C-1613-7EEC-1B2A-AC70473A2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E46E2-7935-DCC8-D571-78297E2EC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FF228-E32F-4F68-AA99-6A0350749FCE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BCAC9-C6EC-E9D7-9677-DD109F02F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B170-DBD4-B05B-7B5A-C1F858372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close-up of a book&#10;&#10;Description automatically generated">
            <a:extLst>
              <a:ext uri="{FF2B5EF4-FFF2-40B4-BE49-F238E27FC236}">
                <a16:creationId xmlns:a16="http://schemas.microsoft.com/office/drawing/2014/main" id="{4B8EA0F8-ECDA-7BED-F6EB-2A18556D814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6703"/>
            <a:ext cx="1865978" cy="124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263A46-2F26-C497-363C-75CE2BE3CF30}"/>
              </a:ext>
            </a:extLst>
          </p:cNvPr>
          <p:cNvSpPr/>
          <p:nvPr userDrawn="1"/>
        </p:nvSpPr>
        <p:spPr>
          <a:xfrm>
            <a:off x="838200" y="365125"/>
            <a:ext cx="10515600" cy="1325563"/>
          </a:xfrm>
          <a:prstGeom prst="roundRect">
            <a:avLst>
              <a:gd name="adj" fmla="val 7766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2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BFD00-D0B1-BAF9-974F-3C739C912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7AFC59-D011-B0ED-B6BC-AF6721CFCD5F}"/>
              </a:ext>
            </a:extLst>
          </p:cNvPr>
          <p:cNvSpPr txBox="1"/>
          <p:nvPr/>
        </p:nvSpPr>
        <p:spPr>
          <a:xfrm>
            <a:off x="355600" y="3952240"/>
            <a:ext cx="337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 Series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3F025A-E521-E632-04D0-B7EAB362A15C}"/>
              </a:ext>
            </a:extLst>
          </p:cNvPr>
          <p:cNvSpPr txBox="1"/>
          <p:nvPr/>
        </p:nvSpPr>
        <p:spPr>
          <a:xfrm>
            <a:off x="4953002" y="1005840"/>
            <a:ext cx="70408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Sin (Nov. 10)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Grace (Nov. 17)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Man’s Ability to Obey (Nov. 24)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We Under Law? (Dec. 1)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Faith and Works (Dec. 8)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the Sinner is Forgiven (Dec. 15)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Imputed Righteousness (Dec. 22)</a:t>
            </a:r>
          </a:p>
        </p:txBody>
      </p:sp>
    </p:spTree>
    <p:extLst>
      <p:ext uri="{BB962C8B-B14F-4D97-AF65-F5344CB8AC3E}">
        <p14:creationId xmlns:p14="http://schemas.microsoft.com/office/powerpoint/2010/main" val="3462769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96EDB-B65F-6341-9BD8-4F153BE4D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E1475A-9AF3-ADDC-DE77-4801B5A2B32B}"/>
              </a:ext>
            </a:extLst>
          </p:cNvPr>
          <p:cNvSpPr txBox="1"/>
          <p:nvPr/>
        </p:nvSpPr>
        <p:spPr>
          <a:xfrm>
            <a:off x="812800" y="367714"/>
            <a:ext cx="10535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The Subject of Grace Raises Questions </a:t>
            </a:r>
          </a:p>
          <a:p>
            <a:pPr algn="ctr"/>
            <a:r>
              <a:rPr lang="en-US" sz="3600" b="1" dirty="0"/>
              <a:t>About Faith and Works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93111F-853A-C267-1282-6AC768BCE9EC}"/>
              </a:ext>
            </a:extLst>
          </p:cNvPr>
          <p:cNvSpPr txBox="1"/>
          <p:nvPr/>
        </p:nvSpPr>
        <p:spPr>
          <a:xfrm>
            <a:off x="614979" y="2042758"/>
            <a:ext cx="109620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Since we are saved by </a:t>
            </a:r>
            <a:r>
              <a:rPr lang="en-US" sz="3200" u="sng" dirty="0"/>
              <a:t>grace</a:t>
            </a:r>
            <a:r>
              <a:rPr lang="en-US" sz="3200" dirty="0"/>
              <a:t>, how can </a:t>
            </a:r>
            <a:r>
              <a:rPr lang="en-US" sz="3200" u="sng" dirty="0"/>
              <a:t>works</a:t>
            </a:r>
            <a:r>
              <a:rPr lang="en-US" sz="3200" dirty="0"/>
              <a:t> be involved?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Since we are saved by </a:t>
            </a:r>
            <a:r>
              <a:rPr lang="en-US" sz="3200" u="sng" dirty="0"/>
              <a:t>grace</a:t>
            </a:r>
            <a:r>
              <a:rPr lang="en-US" sz="3200" dirty="0"/>
              <a:t>, how can </a:t>
            </a:r>
            <a:r>
              <a:rPr lang="en-US" sz="3200" u="sng" dirty="0"/>
              <a:t>faith</a:t>
            </a:r>
            <a:r>
              <a:rPr lang="en-US" sz="3200" dirty="0"/>
              <a:t> be involved?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If we are saved by </a:t>
            </a:r>
            <a:r>
              <a:rPr lang="en-US" sz="3200" u="sng" dirty="0"/>
              <a:t>works</a:t>
            </a:r>
            <a:r>
              <a:rPr lang="en-US" sz="3200" dirty="0"/>
              <a:t>, how does </a:t>
            </a:r>
            <a:r>
              <a:rPr lang="en-US" sz="3200" u="sng" dirty="0"/>
              <a:t>faith</a:t>
            </a:r>
            <a:r>
              <a:rPr lang="en-US" sz="3200" dirty="0"/>
              <a:t> play a part?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If we are saved by </a:t>
            </a:r>
            <a:r>
              <a:rPr lang="en-US" sz="3200" u="sng" dirty="0"/>
              <a:t>faith</a:t>
            </a:r>
            <a:r>
              <a:rPr lang="en-US" sz="3200" dirty="0"/>
              <a:t>, how does </a:t>
            </a:r>
            <a:r>
              <a:rPr lang="en-US" sz="3200" u="sng" dirty="0"/>
              <a:t>works</a:t>
            </a:r>
            <a:r>
              <a:rPr lang="en-US" sz="3200" dirty="0"/>
              <a:t> fit the plan?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Idea is: Grace, faith and works cannot be harmonized</a:t>
            </a:r>
          </a:p>
        </p:txBody>
      </p:sp>
    </p:spTree>
    <p:extLst>
      <p:ext uri="{BB962C8B-B14F-4D97-AF65-F5344CB8AC3E}">
        <p14:creationId xmlns:p14="http://schemas.microsoft.com/office/powerpoint/2010/main" val="1504796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6606E-4EB3-E87A-85D2-8E33CAEF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7AAB8E-6758-B207-C5FC-CA61E7D82A0A}"/>
              </a:ext>
            </a:extLst>
          </p:cNvPr>
          <p:cNvSpPr txBox="1"/>
          <p:nvPr/>
        </p:nvSpPr>
        <p:spPr>
          <a:xfrm>
            <a:off x="812800" y="367714"/>
            <a:ext cx="10535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Any Concept that Allows Continuance in Sin,</a:t>
            </a:r>
          </a:p>
          <a:p>
            <a:pPr algn="ctr"/>
            <a:r>
              <a:rPr lang="en-US" sz="3600" b="1" dirty="0"/>
              <a:t>Practice Unauthorized Practices &amp; Still Receive </a:t>
            </a:r>
          </a:p>
          <a:p>
            <a:pPr algn="ctr"/>
            <a:r>
              <a:rPr lang="en-US" sz="3600" b="1" dirty="0"/>
              <a:t>The Grace of God: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E1C58A-0CBA-5C94-7C66-12A353FC8B4A}"/>
              </a:ext>
            </a:extLst>
          </p:cNvPr>
          <p:cNvSpPr txBox="1"/>
          <p:nvPr/>
        </p:nvSpPr>
        <p:spPr>
          <a:xfrm>
            <a:off x="579418" y="2621878"/>
            <a:ext cx="1120618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Essentially saying we are not saved by faith (obedient faith)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1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Essentially saying we are not saved by works (we have to act)</a:t>
            </a:r>
          </a:p>
        </p:txBody>
      </p:sp>
    </p:spTree>
    <p:extLst>
      <p:ext uri="{BB962C8B-B14F-4D97-AF65-F5344CB8AC3E}">
        <p14:creationId xmlns:p14="http://schemas.microsoft.com/office/powerpoint/2010/main" val="2245686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56AE9-11DA-E9EF-2FFA-D08309750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CA54B7-5705-381E-78F2-1378A361AB11}"/>
              </a:ext>
            </a:extLst>
          </p:cNvPr>
          <p:cNvSpPr txBox="1"/>
          <p:nvPr/>
        </p:nvSpPr>
        <p:spPr>
          <a:xfrm>
            <a:off x="4815840" y="91440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79EEC7-E809-9261-54D6-5AB628C6637F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Faith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&amp;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Works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691AC-3666-A433-71C3-AE83BA1A1A06}"/>
              </a:ext>
            </a:extLst>
          </p:cNvPr>
          <p:cNvSpPr txBox="1"/>
          <p:nvPr/>
        </p:nvSpPr>
        <p:spPr>
          <a:xfrm>
            <a:off x="4794574" y="903767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147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8B1B29-636D-8CC0-0CD9-DD348135D3FD}"/>
              </a:ext>
            </a:extLst>
          </p:cNvPr>
          <p:cNvSpPr txBox="1"/>
          <p:nvPr/>
        </p:nvSpPr>
        <p:spPr>
          <a:xfrm>
            <a:off x="365760" y="2072640"/>
            <a:ext cx="11541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saved by the Grace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3:24 – justified freely by his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5:20-21 – where sin abounded, grace did much more abound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6:14 – sin shall not have dominion for we are under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Eph. 1:7 – redemption through His blood according to riches of His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Eph. 2:5,8 – by grace have been saved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Titus 2:11-12 – grace of God brings salvation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Titus 3:7 – justified by his grace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93C2DE-9B49-72DD-0C5C-5DFAE9096112}"/>
              </a:ext>
            </a:extLst>
          </p:cNvPr>
          <p:cNvSpPr txBox="1"/>
          <p:nvPr/>
        </p:nvSpPr>
        <p:spPr>
          <a:xfrm>
            <a:off x="3271520" y="67056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7830D6-FA77-8FD5-BE48-CE20043DB4D0}"/>
              </a:ext>
            </a:extLst>
          </p:cNvPr>
          <p:cNvSpPr txBox="1"/>
          <p:nvPr/>
        </p:nvSpPr>
        <p:spPr>
          <a:xfrm>
            <a:off x="3251200" y="65024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222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CEA3-93B9-9B17-EEEE-C4B85D651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B412D7-6CE9-E982-1E09-555FF04D6384}"/>
              </a:ext>
            </a:extLst>
          </p:cNvPr>
          <p:cNvSpPr txBox="1"/>
          <p:nvPr/>
        </p:nvSpPr>
        <p:spPr>
          <a:xfrm>
            <a:off x="365760" y="2072640"/>
            <a:ext cx="11541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saved by the Grace of God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provided a sacrifice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John 3:16 – God’s love caused him to give his only Son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2:9 – by the grace of God he died for every 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F9DB87-C94D-C02E-2C40-EC5C48E696AD}"/>
              </a:ext>
            </a:extLst>
          </p:cNvPr>
          <p:cNvSpPr txBox="1"/>
          <p:nvPr/>
        </p:nvSpPr>
        <p:spPr>
          <a:xfrm>
            <a:off x="3271520" y="67056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4BA7D3-E89A-EF7A-4E08-55E3C8A16110}"/>
              </a:ext>
            </a:extLst>
          </p:cNvPr>
          <p:cNvSpPr txBox="1"/>
          <p:nvPr/>
        </p:nvSpPr>
        <p:spPr>
          <a:xfrm>
            <a:off x="3251200" y="65024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449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EE53E-3C8B-CA54-64DE-DE32499D2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DAF31C-F5D2-6918-67A7-DC7CBDFC3C74}"/>
              </a:ext>
            </a:extLst>
          </p:cNvPr>
          <p:cNvSpPr txBox="1"/>
          <p:nvPr/>
        </p:nvSpPr>
        <p:spPr>
          <a:xfrm>
            <a:off x="365760" y="2072640"/>
            <a:ext cx="115417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saved by the Grace of God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provided a sacrifice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provided the revelation of God’s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God’s goodness revealed his mind to man (Eph. 3:3-5)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Gospel is the “word of his grace” (Acts 20:24, 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Grace teaches us how to live (Titus 2:11-12)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Law / commands are not incompatible with grace (Deut. 30:11-20)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With commands God sets before man life and good (v. 15)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God’s laws / commands are an expression of his grace (v. 16)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931E72-33DE-BF97-2F13-01850C091E5A}"/>
              </a:ext>
            </a:extLst>
          </p:cNvPr>
          <p:cNvSpPr txBox="1"/>
          <p:nvPr/>
        </p:nvSpPr>
        <p:spPr>
          <a:xfrm>
            <a:off x="3271520" y="67056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CD6D29-7585-BA9D-D21D-5A953454800F}"/>
              </a:ext>
            </a:extLst>
          </p:cNvPr>
          <p:cNvSpPr txBox="1"/>
          <p:nvPr/>
        </p:nvSpPr>
        <p:spPr>
          <a:xfrm>
            <a:off x="3251200" y="65024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144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5615-A237-8DE2-A29D-D225C44A0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0C2AEA-ACFA-A19E-56D4-4BBA0C5D6FC2}"/>
              </a:ext>
            </a:extLst>
          </p:cNvPr>
          <p:cNvSpPr txBox="1"/>
          <p:nvPr/>
        </p:nvSpPr>
        <p:spPr>
          <a:xfrm>
            <a:off x="365760" y="2072640"/>
            <a:ext cx="115417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saved by the Grace of God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provided a sacrifice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provided the revelation of God’s will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does not allow us to continue in sin and receive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Told not to continue in sin (Rom. 6) because of grace (v. 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child of God doesn’t continue to practice sin (1 John 3:1-9)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Possible to fall from grace (Gal. 5:4)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have no authority to tell anyone they will continue to receive grace: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While continuing in sin!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While continuing in unauthorized practices!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If there is such a passage, where is it?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C0D0F5-4F91-16B7-6BDD-E8BCDF5BFE6C}"/>
              </a:ext>
            </a:extLst>
          </p:cNvPr>
          <p:cNvSpPr txBox="1"/>
          <p:nvPr/>
        </p:nvSpPr>
        <p:spPr>
          <a:xfrm>
            <a:off x="3271520" y="67056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B8BAAD-9274-5DA9-CC2E-92E24563398F}"/>
              </a:ext>
            </a:extLst>
          </p:cNvPr>
          <p:cNvSpPr txBox="1"/>
          <p:nvPr/>
        </p:nvSpPr>
        <p:spPr>
          <a:xfrm>
            <a:off x="3251200" y="65024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544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BC86B-BCEC-5255-7F58-2C1F3480F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EA51F0-A214-EF81-932F-B444D11D66CF}"/>
              </a:ext>
            </a:extLst>
          </p:cNvPr>
          <p:cNvSpPr txBox="1"/>
          <p:nvPr/>
        </p:nvSpPr>
        <p:spPr>
          <a:xfrm>
            <a:off x="365760" y="2072640"/>
            <a:ext cx="11541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saved by the Grace of God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provided a sacrifice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provided the revelation of God’s will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does not allow us to continue in sin and receive grace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Summary of grace: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Father’s plan (Eph. 1:4; John 3:16)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Son’s death (Heb. 2:9)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Spirit’s revelation (Eph. 3:3-5)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Love and mercy (Titus 3:5)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Blood shed (Matt. 26:28)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4D4A16-E8A3-642D-A7E4-BC4978941B91}"/>
              </a:ext>
            </a:extLst>
          </p:cNvPr>
          <p:cNvSpPr txBox="1"/>
          <p:nvPr/>
        </p:nvSpPr>
        <p:spPr>
          <a:xfrm>
            <a:off x="3271520" y="67056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4337D6-F1DB-6FE6-4E8E-23153FA14D8D}"/>
              </a:ext>
            </a:extLst>
          </p:cNvPr>
          <p:cNvSpPr txBox="1"/>
          <p:nvPr/>
        </p:nvSpPr>
        <p:spPr>
          <a:xfrm>
            <a:off x="3251200" y="65024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861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DD912-A4A6-5845-55F1-8245B37E9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06E551-8F70-AAA5-E5FE-7EA1C92A57CC}"/>
              </a:ext>
            </a:extLst>
          </p:cNvPr>
          <p:cNvSpPr txBox="1"/>
          <p:nvPr/>
        </p:nvSpPr>
        <p:spPr>
          <a:xfrm>
            <a:off x="4815840" y="914400"/>
            <a:ext cx="72237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DB5E01-A8BB-6304-7D69-D3C3BB3F8801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Faith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&amp;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9E2E57-0B69-4113-90C2-757AB7C4D10E}"/>
              </a:ext>
            </a:extLst>
          </p:cNvPr>
          <p:cNvSpPr txBox="1"/>
          <p:nvPr/>
        </p:nvSpPr>
        <p:spPr>
          <a:xfrm>
            <a:off x="4805680" y="883920"/>
            <a:ext cx="72237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178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0090B-F280-6986-2BD6-C1E625840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868AFD-CFB5-D936-527B-EE1F11CCEB22}"/>
              </a:ext>
            </a:extLst>
          </p:cNvPr>
          <p:cNvSpPr txBox="1"/>
          <p:nvPr/>
        </p:nvSpPr>
        <p:spPr>
          <a:xfrm>
            <a:off x="365760" y="2072640"/>
            <a:ext cx="1154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of God is conditional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4:16 – it is of faith that it might be by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Eph. 2:5, 8 – by grace through faith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2:9; 5:8-9 – Jesus died for every man (by grace), but not every man is saved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Josh. 6:2-ff – Jericho was a “gift” – yet met conditions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C4491-53B4-5849-D5DA-97B5C16BEE9D}"/>
              </a:ext>
            </a:extLst>
          </p:cNvPr>
          <p:cNvSpPr txBox="1"/>
          <p:nvPr/>
        </p:nvSpPr>
        <p:spPr>
          <a:xfrm>
            <a:off x="3271520" y="67056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A659D-174F-1972-2BD0-23DE972491F0}"/>
              </a:ext>
            </a:extLst>
          </p:cNvPr>
          <p:cNvSpPr txBox="1"/>
          <p:nvPr/>
        </p:nvSpPr>
        <p:spPr>
          <a:xfrm>
            <a:off x="3261360" y="64008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69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F056-19EA-0E25-7E18-FBF6D8910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1B5F43-D7B5-9250-5FAA-5FB65BCAF849}"/>
              </a:ext>
            </a:extLst>
          </p:cNvPr>
          <p:cNvSpPr txBox="1"/>
          <p:nvPr/>
        </p:nvSpPr>
        <p:spPr>
          <a:xfrm>
            <a:off x="365760" y="2072640"/>
            <a:ext cx="115417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of God is conditional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Saved by faith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John 3:16 – whoever believes on Christ should not perish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John 5:24 – one who hears and believes has everlasting life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5:1 – justified by faith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11:6 -  one who comes to God must believe that he is and rewarder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Eph. 2:8 – saved through faith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E43836-AC4B-ABDE-7C34-320CA01A838E}"/>
              </a:ext>
            </a:extLst>
          </p:cNvPr>
          <p:cNvSpPr txBox="1"/>
          <p:nvPr/>
        </p:nvSpPr>
        <p:spPr>
          <a:xfrm>
            <a:off x="3271520" y="67056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0CF0A9-A255-3B9D-A313-0B202DDF6AB8}"/>
              </a:ext>
            </a:extLst>
          </p:cNvPr>
          <p:cNvSpPr txBox="1"/>
          <p:nvPr/>
        </p:nvSpPr>
        <p:spPr>
          <a:xfrm>
            <a:off x="3261360" y="64008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011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D56EC-ADE0-1167-DE27-D9681F05A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42C9C9-4FAF-297A-453D-78CF188722CB}"/>
              </a:ext>
            </a:extLst>
          </p:cNvPr>
          <p:cNvSpPr txBox="1"/>
          <p:nvPr/>
        </p:nvSpPr>
        <p:spPr>
          <a:xfrm>
            <a:off x="365760" y="2072640"/>
            <a:ext cx="11541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Grace of God is conditional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Saved by faith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Not by faith alone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justified by faith only (Jas. 2:24)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saved by “faith alone” –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 repentance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 “calling” (sinner’s prayer)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Sometimes “believe” or “faith” stands for obedience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Rom. 10:13-16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Same true of “repentance” (Acts 11:18)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21AC76-E807-B727-ADED-FF3284EBEAC8}"/>
              </a:ext>
            </a:extLst>
          </p:cNvPr>
          <p:cNvSpPr txBox="1"/>
          <p:nvPr/>
        </p:nvSpPr>
        <p:spPr>
          <a:xfrm>
            <a:off x="3271520" y="67056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0A161F-3C72-DE6F-4EFA-FA2F04CFE8E0}"/>
              </a:ext>
            </a:extLst>
          </p:cNvPr>
          <p:cNvSpPr txBox="1"/>
          <p:nvPr/>
        </p:nvSpPr>
        <p:spPr>
          <a:xfrm>
            <a:off x="3261360" y="64008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057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3C83E-B1A2-DDDC-8EF2-A7E9B14FA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1803DD-03AB-4B7E-9779-2C789ED2EBD0}"/>
              </a:ext>
            </a:extLst>
          </p:cNvPr>
          <p:cNvSpPr txBox="1"/>
          <p:nvPr/>
        </p:nvSpPr>
        <p:spPr>
          <a:xfrm>
            <a:off x="4815840" y="914400"/>
            <a:ext cx="72237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931384-4E15-672A-1DC2-B5B2BD331906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Faith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&amp;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D39F77-C5B6-77EA-3490-A0BF4F38359A}"/>
              </a:ext>
            </a:extLst>
          </p:cNvPr>
          <p:cNvSpPr txBox="1"/>
          <p:nvPr/>
        </p:nvSpPr>
        <p:spPr>
          <a:xfrm>
            <a:off x="4805680" y="883920"/>
            <a:ext cx="72237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008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ADE66-54D2-2FC6-134C-0724867A7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0B4A07-01A4-2E0F-B724-E15EB5673FC1}"/>
              </a:ext>
            </a:extLst>
          </p:cNvPr>
          <p:cNvSpPr txBox="1"/>
          <p:nvPr/>
        </p:nvSpPr>
        <p:spPr>
          <a:xfrm>
            <a:off x="365760" y="2072640"/>
            <a:ext cx="1154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Saved by works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Acts 2:40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Acts 10:35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Phil. 2:12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Jas. 2:24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F7720E-044C-7C7D-29C7-9018D937E6FE}"/>
              </a:ext>
            </a:extLst>
          </p:cNvPr>
          <p:cNvSpPr txBox="1"/>
          <p:nvPr/>
        </p:nvSpPr>
        <p:spPr>
          <a:xfrm>
            <a:off x="3271520" y="67056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CF2C15-6285-837B-255F-06870792B3A7}"/>
              </a:ext>
            </a:extLst>
          </p:cNvPr>
          <p:cNvSpPr txBox="1"/>
          <p:nvPr/>
        </p:nvSpPr>
        <p:spPr>
          <a:xfrm>
            <a:off x="3261360" y="64008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247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52B43-9C5C-915F-7E5F-B23034F99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E934C0-A979-DF04-7B13-45404610BEF6}"/>
              </a:ext>
            </a:extLst>
          </p:cNvPr>
          <p:cNvSpPr txBox="1"/>
          <p:nvPr/>
        </p:nvSpPr>
        <p:spPr>
          <a:xfrm>
            <a:off x="365760" y="2072640"/>
            <a:ext cx="1154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Saved by works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Not saved by works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3:28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Eph. 2:9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Gal. 2:16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501A66-D2D8-6CDD-7D5C-A1A399C63860}"/>
              </a:ext>
            </a:extLst>
          </p:cNvPr>
          <p:cNvSpPr txBox="1"/>
          <p:nvPr/>
        </p:nvSpPr>
        <p:spPr>
          <a:xfrm>
            <a:off x="3271520" y="67056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E6E4C8-84A2-356C-A186-EEFFDA647C36}"/>
              </a:ext>
            </a:extLst>
          </p:cNvPr>
          <p:cNvSpPr txBox="1"/>
          <p:nvPr/>
        </p:nvSpPr>
        <p:spPr>
          <a:xfrm>
            <a:off x="3261360" y="64008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732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466D0-0842-5CA0-80C5-82ADF534E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58DB66-ACFA-573B-6555-2B39B1ABB1E7}"/>
              </a:ext>
            </a:extLst>
          </p:cNvPr>
          <p:cNvSpPr txBox="1"/>
          <p:nvPr/>
        </p:nvSpPr>
        <p:spPr>
          <a:xfrm>
            <a:off x="365760" y="2072640"/>
            <a:ext cx="11541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Saved by works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Not saved by works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Different kinds of works</a:t>
            </a:r>
            <a:endParaRPr lang="en-US" sz="24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AE6B6C-DB45-A851-6527-A074088B17C4}"/>
              </a:ext>
            </a:extLst>
          </p:cNvPr>
          <p:cNvSpPr txBox="1"/>
          <p:nvPr/>
        </p:nvSpPr>
        <p:spPr>
          <a:xfrm>
            <a:off x="3271520" y="67056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57D4A2-DDDE-2926-CFFB-2789F470FD4C}"/>
              </a:ext>
            </a:extLst>
          </p:cNvPr>
          <p:cNvSpPr txBox="1"/>
          <p:nvPr/>
        </p:nvSpPr>
        <p:spPr>
          <a:xfrm>
            <a:off x="3261360" y="64008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F34638B-4B3B-3B01-2AC6-76F5339EC68E}"/>
              </a:ext>
            </a:extLst>
          </p:cNvPr>
          <p:cNvSpPr/>
          <p:nvPr/>
        </p:nvSpPr>
        <p:spPr>
          <a:xfrm>
            <a:off x="1045473" y="342900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Of Man’s Righteousness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(Eph. 2:9; Tit. 3:5)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C54E0C9-CB95-3AF9-68A2-4B62BEB4DE9A}"/>
              </a:ext>
            </a:extLst>
          </p:cNvPr>
          <p:cNvSpPr/>
          <p:nvPr/>
        </p:nvSpPr>
        <p:spPr>
          <a:xfrm>
            <a:off x="1045473" y="507492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Of Law of Moses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(Rom. 3:28;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Gal. 2:16)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AEED267-A7CD-A229-EE77-FFBB82FF0B71}"/>
              </a:ext>
            </a:extLst>
          </p:cNvPr>
          <p:cNvSpPr/>
          <p:nvPr/>
        </p:nvSpPr>
        <p:spPr>
          <a:xfrm>
            <a:off x="4459233" y="342900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Of Faith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(1 Thess. 1:3)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A5E6AE5-D8C0-FA2A-CF15-5F0F0D1130A2}"/>
              </a:ext>
            </a:extLst>
          </p:cNvPr>
          <p:cNvSpPr/>
          <p:nvPr/>
        </p:nvSpPr>
        <p:spPr>
          <a:xfrm>
            <a:off x="4541520" y="507492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Good Works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(Eph. 2:10; Tit. 2:14)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4B775FA-FEBA-D868-293E-11713FAC05FF}"/>
              </a:ext>
            </a:extLst>
          </p:cNvPr>
          <p:cNvSpPr/>
          <p:nvPr/>
        </p:nvSpPr>
        <p:spPr>
          <a:xfrm>
            <a:off x="7964433" y="342900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Of God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(John 6:28-29)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5F3A8B5-6566-897C-5FEE-84FA202E303B}"/>
              </a:ext>
            </a:extLst>
          </p:cNvPr>
          <p:cNvSpPr/>
          <p:nvPr/>
        </p:nvSpPr>
        <p:spPr>
          <a:xfrm>
            <a:off x="7964433" y="507492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Of God’s </a:t>
            </a:r>
          </a:p>
          <a:p>
            <a:pPr algn="ctr"/>
            <a:r>
              <a:rPr lang="en-US" sz="2400" dirty="0">
                <a:solidFill>
                  <a:srgbClr val="FFFF00"/>
                </a:solidFill>
              </a:rPr>
              <a:t>Righteousness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(Acts 10:35)</a:t>
            </a:r>
          </a:p>
        </p:txBody>
      </p:sp>
    </p:spTree>
    <p:extLst>
      <p:ext uri="{BB962C8B-B14F-4D97-AF65-F5344CB8AC3E}">
        <p14:creationId xmlns:p14="http://schemas.microsoft.com/office/powerpoint/2010/main" val="3785742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D3873C8-E561-12F4-D3C8-D6DFBA98E92C}"/>
              </a:ext>
            </a:extLst>
          </p:cNvPr>
          <p:cNvSpPr/>
          <p:nvPr/>
        </p:nvSpPr>
        <p:spPr>
          <a:xfrm>
            <a:off x="1665233" y="173228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Of Man’s Righteousness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(Eph. 2:9; Tit. 3:5)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0368633-1BD2-51B2-39F9-D8BA0183183F}"/>
              </a:ext>
            </a:extLst>
          </p:cNvPr>
          <p:cNvSpPr/>
          <p:nvPr/>
        </p:nvSpPr>
        <p:spPr>
          <a:xfrm>
            <a:off x="1665233" y="337312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Of Law of Moses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(Rom. 3:28;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Gal. 2:16)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F4F835-F4C6-7C65-D5E8-4823A6553BB1}"/>
              </a:ext>
            </a:extLst>
          </p:cNvPr>
          <p:cNvSpPr/>
          <p:nvPr/>
        </p:nvSpPr>
        <p:spPr>
          <a:xfrm>
            <a:off x="6491233" y="168656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Of Faith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(1 Thess. 1:3)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C4A8811-418D-0DC5-6316-C871DA2F628E}"/>
              </a:ext>
            </a:extLst>
          </p:cNvPr>
          <p:cNvSpPr/>
          <p:nvPr/>
        </p:nvSpPr>
        <p:spPr>
          <a:xfrm>
            <a:off x="8919479" y="276352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Of God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(John 6:28-29)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8205AB-CDDD-09C5-0BA9-B00FABCEDECD}"/>
              </a:ext>
            </a:extLst>
          </p:cNvPr>
          <p:cNvSpPr/>
          <p:nvPr/>
        </p:nvSpPr>
        <p:spPr>
          <a:xfrm>
            <a:off x="6604006" y="391668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Of God’s </a:t>
            </a:r>
          </a:p>
          <a:p>
            <a:pPr algn="ctr"/>
            <a:r>
              <a:rPr lang="en-US" sz="2400" dirty="0">
                <a:solidFill>
                  <a:srgbClr val="FFFF00"/>
                </a:solidFill>
              </a:rPr>
              <a:t>Righteousness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(Acts 10:35)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07BEE8-2287-B2F6-C6DE-F82E00F3E2BE}"/>
              </a:ext>
            </a:extLst>
          </p:cNvPr>
          <p:cNvSpPr/>
          <p:nvPr/>
        </p:nvSpPr>
        <p:spPr>
          <a:xfrm>
            <a:off x="1045473" y="508000"/>
            <a:ext cx="4673600" cy="96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Not Saved By: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A02209-3AF9-4F80-262B-3576C32458B6}"/>
              </a:ext>
            </a:extLst>
          </p:cNvPr>
          <p:cNvSpPr/>
          <p:nvPr/>
        </p:nvSpPr>
        <p:spPr>
          <a:xfrm>
            <a:off x="6604006" y="482600"/>
            <a:ext cx="4673600" cy="96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Are Saved By: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B6AEAA-3CA7-CBDD-804A-7314182688DA}"/>
              </a:ext>
            </a:extLst>
          </p:cNvPr>
          <p:cNvSpPr/>
          <p:nvPr/>
        </p:nvSpPr>
        <p:spPr>
          <a:xfrm>
            <a:off x="6096000" y="152400"/>
            <a:ext cx="111760" cy="6705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9BB6C14-B74A-9CE1-6341-1FE89A4B7227}"/>
              </a:ext>
            </a:extLst>
          </p:cNvPr>
          <p:cNvSpPr/>
          <p:nvPr/>
        </p:nvSpPr>
        <p:spPr>
          <a:xfrm>
            <a:off x="1665233" y="496824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Dead works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(Heb. 6:1; 9:14)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4BA8441-001C-4104-872A-095C58F075E9}"/>
              </a:ext>
            </a:extLst>
          </p:cNvPr>
          <p:cNvSpPr/>
          <p:nvPr/>
        </p:nvSpPr>
        <p:spPr>
          <a:xfrm>
            <a:off x="8940806" y="5069840"/>
            <a:ext cx="3108960" cy="1381760"/>
          </a:xfrm>
          <a:prstGeom prst="roundRect">
            <a:avLst>
              <a:gd name="adj" fmla="val 18873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Good Works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(Eph. 2:10; Tit. 2:14)</a:t>
            </a:r>
          </a:p>
        </p:txBody>
      </p:sp>
    </p:spTree>
    <p:extLst>
      <p:ext uri="{BB962C8B-B14F-4D97-AF65-F5344CB8AC3E}">
        <p14:creationId xmlns:p14="http://schemas.microsoft.com/office/powerpoint/2010/main" val="41279879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5E6A22-155D-FA44-820E-07C27051211F}"/>
              </a:ext>
            </a:extLst>
          </p:cNvPr>
          <p:cNvSpPr txBox="1"/>
          <p:nvPr/>
        </p:nvSpPr>
        <p:spPr>
          <a:xfrm>
            <a:off x="609600" y="707838"/>
            <a:ext cx="10972800" cy="5442324"/>
          </a:xfrm>
          <a:custGeom>
            <a:avLst/>
            <a:gdLst>
              <a:gd name="connsiteX0" fmla="*/ 0 w 10972800"/>
              <a:gd name="connsiteY0" fmla="*/ 0 h 5442324"/>
              <a:gd name="connsiteX1" fmla="*/ 795528 w 10972800"/>
              <a:gd name="connsiteY1" fmla="*/ 0 h 5442324"/>
              <a:gd name="connsiteX2" fmla="*/ 1261872 w 10972800"/>
              <a:gd name="connsiteY2" fmla="*/ 0 h 5442324"/>
              <a:gd name="connsiteX3" fmla="*/ 1837944 w 10972800"/>
              <a:gd name="connsiteY3" fmla="*/ 0 h 5442324"/>
              <a:gd name="connsiteX4" fmla="*/ 2633472 w 10972800"/>
              <a:gd name="connsiteY4" fmla="*/ 0 h 5442324"/>
              <a:gd name="connsiteX5" fmla="*/ 3538728 w 10972800"/>
              <a:gd name="connsiteY5" fmla="*/ 0 h 5442324"/>
              <a:gd name="connsiteX6" fmla="*/ 3895344 w 10972800"/>
              <a:gd name="connsiteY6" fmla="*/ 0 h 5442324"/>
              <a:gd name="connsiteX7" fmla="*/ 4581144 w 10972800"/>
              <a:gd name="connsiteY7" fmla="*/ 0 h 5442324"/>
              <a:gd name="connsiteX8" fmla="*/ 5047488 w 10972800"/>
              <a:gd name="connsiteY8" fmla="*/ 0 h 5442324"/>
              <a:gd name="connsiteX9" fmla="*/ 5952744 w 10972800"/>
              <a:gd name="connsiteY9" fmla="*/ 0 h 5442324"/>
              <a:gd name="connsiteX10" fmla="*/ 6858000 w 10972800"/>
              <a:gd name="connsiteY10" fmla="*/ 0 h 5442324"/>
              <a:gd name="connsiteX11" fmla="*/ 7214616 w 10972800"/>
              <a:gd name="connsiteY11" fmla="*/ 0 h 5442324"/>
              <a:gd name="connsiteX12" fmla="*/ 8119872 w 10972800"/>
              <a:gd name="connsiteY12" fmla="*/ 0 h 5442324"/>
              <a:gd name="connsiteX13" fmla="*/ 8586216 w 10972800"/>
              <a:gd name="connsiteY13" fmla="*/ 0 h 5442324"/>
              <a:gd name="connsiteX14" fmla="*/ 9162288 w 10972800"/>
              <a:gd name="connsiteY14" fmla="*/ 0 h 5442324"/>
              <a:gd name="connsiteX15" fmla="*/ 9518904 w 10972800"/>
              <a:gd name="connsiteY15" fmla="*/ 0 h 5442324"/>
              <a:gd name="connsiteX16" fmla="*/ 9875520 w 10972800"/>
              <a:gd name="connsiteY16" fmla="*/ 0 h 5442324"/>
              <a:gd name="connsiteX17" fmla="*/ 10972800 w 10972800"/>
              <a:gd name="connsiteY17" fmla="*/ 0 h 5442324"/>
              <a:gd name="connsiteX18" fmla="*/ 10972800 w 10972800"/>
              <a:gd name="connsiteY18" fmla="*/ 680291 h 5442324"/>
              <a:gd name="connsiteX19" fmla="*/ 10972800 w 10972800"/>
              <a:gd name="connsiteY19" fmla="*/ 1415004 h 5442324"/>
              <a:gd name="connsiteX20" fmla="*/ 10972800 w 10972800"/>
              <a:gd name="connsiteY20" fmla="*/ 1932025 h 5442324"/>
              <a:gd name="connsiteX21" fmla="*/ 10972800 w 10972800"/>
              <a:gd name="connsiteY21" fmla="*/ 2449046 h 5442324"/>
              <a:gd name="connsiteX22" fmla="*/ 10972800 w 10972800"/>
              <a:gd name="connsiteY22" fmla="*/ 3183760 h 5442324"/>
              <a:gd name="connsiteX23" fmla="*/ 10972800 w 10972800"/>
              <a:gd name="connsiteY23" fmla="*/ 3700780 h 5442324"/>
              <a:gd name="connsiteX24" fmla="*/ 10972800 w 10972800"/>
              <a:gd name="connsiteY24" fmla="*/ 4381071 h 5442324"/>
              <a:gd name="connsiteX25" fmla="*/ 10972800 w 10972800"/>
              <a:gd name="connsiteY25" fmla="*/ 5442324 h 5442324"/>
              <a:gd name="connsiteX26" fmla="*/ 10396728 w 10972800"/>
              <a:gd name="connsiteY26" fmla="*/ 5442324 h 5442324"/>
              <a:gd name="connsiteX27" fmla="*/ 9820656 w 10972800"/>
              <a:gd name="connsiteY27" fmla="*/ 5442324 h 5442324"/>
              <a:gd name="connsiteX28" fmla="*/ 9025128 w 10972800"/>
              <a:gd name="connsiteY28" fmla="*/ 5442324 h 5442324"/>
              <a:gd name="connsiteX29" fmla="*/ 8449056 w 10972800"/>
              <a:gd name="connsiteY29" fmla="*/ 5442324 h 5442324"/>
              <a:gd name="connsiteX30" fmla="*/ 7763256 w 10972800"/>
              <a:gd name="connsiteY30" fmla="*/ 5442324 h 5442324"/>
              <a:gd name="connsiteX31" fmla="*/ 7296912 w 10972800"/>
              <a:gd name="connsiteY31" fmla="*/ 5442324 h 5442324"/>
              <a:gd name="connsiteX32" fmla="*/ 6940296 w 10972800"/>
              <a:gd name="connsiteY32" fmla="*/ 5442324 h 5442324"/>
              <a:gd name="connsiteX33" fmla="*/ 6364224 w 10972800"/>
              <a:gd name="connsiteY33" fmla="*/ 5442324 h 5442324"/>
              <a:gd name="connsiteX34" fmla="*/ 6007608 w 10972800"/>
              <a:gd name="connsiteY34" fmla="*/ 5442324 h 5442324"/>
              <a:gd name="connsiteX35" fmla="*/ 5541264 w 10972800"/>
              <a:gd name="connsiteY35" fmla="*/ 5442324 h 5442324"/>
              <a:gd name="connsiteX36" fmla="*/ 5184648 w 10972800"/>
              <a:gd name="connsiteY36" fmla="*/ 5442324 h 5442324"/>
              <a:gd name="connsiteX37" fmla="*/ 4279392 w 10972800"/>
              <a:gd name="connsiteY37" fmla="*/ 5442324 h 5442324"/>
              <a:gd name="connsiteX38" fmla="*/ 3483864 w 10972800"/>
              <a:gd name="connsiteY38" fmla="*/ 5442324 h 5442324"/>
              <a:gd name="connsiteX39" fmla="*/ 3017520 w 10972800"/>
              <a:gd name="connsiteY39" fmla="*/ 5442324 h 5442324"/>
              <a:gd name="connsiteX40" fmla="*/ 2112264 w 10972800"/>
              <a:gd name="connsiteY40" fmla="*/ 5442324 h 5442324"/>
              <a:gd name="connsiteX41" fmla="*/ 1316736 w 10972800"/>
              <a:gd name="connsiteY41" fmla="*/ 5442324 h 5442324"/>
              <a:gd name="connsiteX42" fmla="*/ 0 w 10972800"/>
              <a:gd name="connsiteY42" fmla="*/ 5442324 h 5442324"/>
              <a:gd name="connsiteX43" fmla="*/ 0 w 10972800"/>
              <a:gd name="connsiteY43" fmla="*/ 4762034 h 5442324"/>
              <a:gd name="connsiteX44" fmla="*/ 0 w 10972800"/>
              <a:gd name="connsiteY44" fmla="*/ 3972897 h 5442324"/>
              <a:gd name="connsiteX45" fmla="*/ 0 w 10972800"/>
              <a:gd name="connsiteY45" fmla="*/ 3347029 h 5442324"/>
              <a:gd name="connsiteX46" fmla="*/ 0 w 10972800"/>
              <a:gd name="connsiteY46" fmla="*/ 2612316 h 5442324"/>
              <a:gd name="connsiteX47" fmla="*/ 0 w 10972800"/>
              <a:gd name="connsiteY47" fmla="*/ 2040872 h 5442324"/>
              <a:gd name="connsiteX48" fmla="*/ 0 w 10972800"/>
              <a:gd name="connsiteY48" fmla="*/ 1523851 h 5442324"/>
              <a:gd name="connsiteX49" fmla="*/ 0 w 10972800"/>
              <a:gd name="connsiteY49" fmla="*/ 1006830 h 5442324"/>
              <a:gd name="connsiteX50" fmla="*/ 0 w 10972800"/>
              <a:gd name="connsiteY50" fmla="*/ 0 h 5442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972800" h="5442324" fill="none" extrusionOk="0">
                <a:moveTo>
                  <a:pt x="0" y="0"/>
                </a:moveTo>
                <a:cubicBezTo>
                  <a:pt x="269502" y="32580"/>
                  <a:pt x="433489" y="-24597"/>
                  <a:pt x="795528" y="0"/>
                </a:cubicBezTo>
                <a:cubicBezTo>
                  <a:pt x="1157567" y="24597"/>
                  <a:pt x="1048383" y="20499"/>
                  <a:pt x="1261872" y="0"/>
                </a:cubicBezTo>
                <a:cubicBezTo>
                  <a:pt x="1475361" y="-20499"/>
                  <a:pt x="1575631" y="-19627"/>
                  <a:pt x="1837944" y="0"/>
                </a:cubicBezTo>
                <a:cubicBezTo>
                  <a:pt x="2100257" y="19627"/>
                  <a:pt x="2443090" y="36246"/>
                  <a:pt x="2633472" y="0"/>
                </a:cubicBezTo>
                <a:cubicBezTo>
                  <a:pt x="2823854" y="-36246"/>
                  <a:pt x="3209044" y="38831"/>
                  <a:pt x="3538728" y="0"/>
                </a:cubicBezTo>
                <a:cubicBezTo>
                  <a:pt x="3868412" y="-38831"/>
                  <a:pt x="3794740" y="15069"/>
                  <a:pt x="3895344" y="0"/>
                </a:cubicBezTo>
                <a:cubicBezTo>
                  <a:pt x="3995948" y="-15069"/>
                  <a:pt x="4349049" y="-7518"/>
                  <a:pt x="4581144" y="0"/>
                </a:cubicBezTo>
                <a:cubicBezTo>
                  <a:pt x="4813239" y="7518"/>
                  <a:pt x="4846316" y="3236"/>
                  <a:pt x="5047488" y="0"/>
                </a:cubicBezTo>
                <a:cubicBezTo>
                  <a:pt x="5248660" y="-3236"/>
                  <a:pt x="5714362" y="-16453"/>
                  <a:pt x="5952744" y="0"/>
                </a:cubicBezTo>
                <a:cubicBezTo>
                  <a:pt x="6191126" y="16453"/>
                  <a:pt x="6537600" y="32718"/>
                  <a:pt x="6858000" y="0"/>
                </a:cubicBezTo>
                <a:cubicBezTo>
                  <a:pt x="7178400" y="-32718"/>
                  <a:pt x="7050152" y="11725"/>
                  <a:pt x="7214616" y="0"/>
                </a:cubicBezTo>
                <a:cubicBezTo>
                  <a:pt x="7379080" y="-11725"/>
                  <a:pt x="7692148" y="40625"/>
                  <a:pt x="8119872" y="0"/>
                </a:cubicBezTo>
                <a:cubicBezTo>
                  <a:pt x="8547596" y="-40625"/>
                  <a:pt x="8489804" y="-14164"/>
                  <a:pt x="8586216" y="0"/>
                </a:cubicBezTo>
                <a:cubicBezTo>
                  <a:pt x="8682628" y="14164"/>
                  <a:pt x="8919145" y="-14952"/>
                  <a:pt x="9162288" y="0"/>
                </a:cubicBezTo>
                <a:cubicBezTo>
                  <a:pt x="9405431" y="14952"/>
                  <a:pt x="9379473" y="10397"/>
                  <a:pt x="9518904" y="0"/>
                </a:cubicBezTo>
                <a:cubicBezTo>
                  <a:pt x="9658335" y="-10397"/>
                  <a:pt x="9726002" y="-765"/>
                  <a:pt x="9875520" y="0"/>
                </a:cubicBezTo>
                <a:cubicBezTo>
                  <a:pt x="10025038" y="765"/>
                  <a:pt x="10492884" y="11952"/>
                  <a:pt x="10972800" y="0"/>
                </a:cubicBezTo>
                <a:cubicBezTo>
                  <a:pt x="11000558" y="221071"/>
                  <a:pt x="10957363" y="482896"/>
                  <a:pt x="10972800" y="680291"/>
                </a:cubicBezTo>
                <a:cubicBezTo>
                  <a:pt x="10988237" y="877686"/>
                  <a:pt x="10939050" y="1148860"/>
                  <a:pt x="10972800" y="1415004"/>
                </a:cubicBezTo>
                <a:cubicBezTo>
                  <a:pt x="11006550" y="1681148"/>
                  <a:pt x="10990132" y="1734551"/>
                  <a:pt x="10972800" y="1932025"/>
                </a:cubicBezTo>
                <a:cubicBezTo>
                  <a:pt x="10955468" y="2129499"/>
                  <a:pt x="10969684" y="2233532"/>
                  <a:pt x="10972800" y="2449046"/>
                </a:cubicBezTo>
                <a:cubicBezTo>
                  <a:pt x="10975916" y="2664560"/>
                  <a:pt x="10972239" y="2936707"/>
                  <a:pt x="10972800" y="3183760"/>
                </a:cubicBezTo>
                <a:cubicBezTo>
                  <a:pt x="10973361" y="3430813"/>
                  <a:pt x="10968266" y="3480088"/>
                  <a:pt x="10972800" y="3700780"/>
                </a:cubicBezTo>
                <a:cubicBezTo>
                  <a:pt x="10977334" y="3921472"/>
                  <a:pt x="10951137" y="4058802"/>
                  <a:pt x="10972800" y="4381071"/>
                </a:cubicBezTo>
                <a:cubicBezTo>
                  <a:pt x="10994463" y="4703340"/>
                  <a:pt x="10988691" y="5226692"/>
                  <a:pt x="10972800" y="5442324"/>
                </a:cubicBezTo>
                <a:cubicBezTo>
                  <a:pt x="10702269" y="5413750"/>
                  <a:pt x="10572809" y="5452983"/>
                  <a:pt x="10396728" y="5442324"/>
                </a:cubicBezTo>
                <a:cubicBezTo>
                  <a:pt x="10220647" y="5431665"/>
                  <a:pt x="10023761" y="5429090"/>
                  <a:pt x="9820656" y="5442324"/>
                </a:cubicBezTo>
                <a:cubicBezTo>
                  <a:pt x="9617551" y="5455558"/>
                  <a:pt x="9312474" y="5478058"/>
                  <a:pt x="9025128" y="5442324"/>
                </a:cubicBezTo>
                <a:cubicBezTo>
                  <a:pt x="8737782" y="5406590"/>
                  <a:pt x="8604496" y="5416479"/>
                  <a:pt x="8449056" y="5442324"/>
                </a:cubicBezTo>
                <a:cubicBezTo>
                  <a:pt x="8293616" y="5468169"/>
                  <a:pt x="7980775" y="5455607"/>
                  <a:pt x="7763256" y="5442324"/>
                </a:cubicBezTo>
                <a:cubicBezTo>
                  <a:pt x="7545737" y="5429041"/>
                  <a:pt x="7459846" y="5451796"/>
                  <a:pt x="7296912" y="5442324"/>
                </a:cubicBezTo>
                <a:cubicBezTo>
                  <a:pt x="7133978" y="5432852"/>
                  <a:pt x="7088572" y="5446046"/>
                  <a:pt x="6940296" y="5442324"/>
                </a:cubicBezTo>
                <a:cubicBezTo>
                  <a:pt x="6792020" y="5438602"/>
                  <a:pt x="6575834" y="5465179"/>
                  <a:pt x="6364224" y="5442324"/>
                </a:cubicBezTo>
                <a:cubicBezTo>
                  <a:pt x="6152614" y="5419469"/>
                  <a:pt x="6138145" y="5444341"/>
                  <a:pt x="6007608" y="5442324"/>
                </a:cubicBezTo>
                <a:cubicBezTo>
                  <a:pt x="5877071" y="5440307"/>
                  <a:pt x="5667991" y="5435834"/>
                  <a:pt x="5541264" y="5442324"/>
                </a:cubicBezTo>
                <a:cubicBezTo>
                  <a:pt x="5414537" y="5448814"/>
                  <a:pt x="5277362" y="5424824"/>
                  <a:pt x="5184648" y="5442324"/>
                </a:cubicBezTo>
                <a:cubicBezTo>
                  <a:pt x="5091934" y="5459824"/>
                  <a:pt x="4623738" y="5435638"/>
                  <a:pt x="4279392" y="5442324"/>
                </a:cubicBezTo>
                <a:cubicBezTo>
                  <a:pt x="3935046" y="5449010"/>
                  <a:pt x="3820350" y="5448443"/>
                  <a:pt x="3483864" y="5442324"/>
                </a:cubicBezTo>
                <a:cubicBezTo>
                  <a:pt x="3147378" y="5436205"/>
                  <a:pt x="3180716" y="5424061"/>
                  <a:pt x="3017520" y="5442324"/>
                </a:cubicBezTo>
                <a:cubicBezTo>
                  <a:pt x="2854324" y="5460587"/>
                  <a:pt x="2412269" y="5474248"/>
                  <a:pt x="2112264" y="5442324"/>
                </a:cubicBezTo>
                <a:cubicBezTo>
                  <a:pt x="1812259" y="5410400"/>
                  <a:pt x="1487485" y="5460549"/>
                  <a:pt x="1316736" y="5442324"/>
                </a:cubicBezTo>
                <a:cubicBezTo>
                  <a:pt x="1145987" y="5424099"/>
                  <a:pt x="632987" y="5425165"/>
                  <a:pt x="0" y="5442324"/>
                </a:cubicBezTo>
                <a:cubicBezTo>
                  <a:pt x="-409" y="5205604"/>
                  <a:pt x="-3405" y="5077500"/>
                  <a:pt x="0" y="4762034"/>
                </a:cubicBezTo>
                <a:cubicBezTo>
                  <a:pt x="3405" y="4446568"/>
                  <a:pt x="-20000" y="4149867"/>
                  <a:pt x="0" y="3972897"/>
                </a:cubicBezTo>
                <a:cubicBezTo>
                  <a:pt x="20000" y="3795927"/>
                  <a:pt x="-6348" y="3606739"/>
                  <a:pt x="0" y="3347029"/>
                </a:cubicBezTo>
                <a:cubicBezTo>
                  <a:pt x="6348" y="3087319"/>
                  <a:pt x="4277" y="2796749"/>
                  <a:pt x="0" y="2612316"/>
                </a:cubicBezTo>
                <a:cubicBezTo>
                  <a:pt x="-4277" y="2427883"/>
                  <a:pt x="-20949" y="2304676"/>
                  <a:pt x="0" y="2040872"/>
                </a:cubicBezTo>
                <a:cubicBezTo>
                  <a:pt x="20949" y="1777068"/>
                  <a:pt x="14545" y="1700529"/>
                  <a:pt x="0" y="1523851"/>
                </a:cubicBezTo>
                <a:cubicBezTo>
                  <a:pt x="-14545" y="1347173"/>
                  <a:pt x="-15068" y="1252655"/>
                  <a:pt x="0" y="1006830"/>
                </a:cubicBezTo>
                <a:cubicBezTo>
                  <a:pt x="15068" y="761005"/>
                  <a:pt x="-33557" y="441574"/>
                  <a:pt x="0" y="0"/>
                </a:cubicBezTo>
                <a:close/>
              </a:path>
              <a:path w="10972800" h="5442324" stroke="0" extrusionOk="0">
                <a:moveTo>
                  <a:pt x="0" y="0"/>
                </a:moveTo>
                <a:cubicBezTo>
                  <a:pt x="296389" y="-28453"/>
                  <a:pt x="515203" y="12833"/>
                  <a:pt x="685800" y="0"/>
                </a:cubicBezTo>
                <a:cubicBezTo>
                  <a:pt x="856397" y="-12833"/>
                  <a:pt x="1215740" y="-9838"/>
                  <a:pt x="1371600" y="0"/>
                </a:cubicBezTo>
                <a:cubicBezTo>
                  <a:pt x="1527460" y="9838"/>
                  <a:pt x="1683358" y="-22524"/>
                  <a:pt x="1837944" y="0"/>
                </a:cubicBezTo>
                <a:cubicBezTo>
                  <a:pt x="1992530" y="22524"/>
                  <a:pt x="2240003" y="23069"/>
                  <a:pt x="2633472" y="0"/>
                </a:cubicBezTo>
                <a:cubicBezTo>
                  <a:pt x="3026941" y="-23069"/>
                  <a:pt x="2885885" y="-13979"/>
                  <a:pt x="2990088" y="0"/>
                </a:cubicBezTo>
                <a:cubicBezTo>
                  <a:pt x="3094291" y="13979"/>
                  <a:pt x="3345491" y="-26837"/>
                  <a:pt x="3675888" y="0"/>
                </a:cubicBezTo>
                <a:cubicBezTo>
                  <a:pt x="4006285" y="26837"/>
                  <a:pt x="4230676" y="-11517"/>
                  <a:pt x="4471416" y="0"/>
                </a:cubicBezTo>
                <a:cubicBezTo>
                  <a:pt x="4712156" y="11517"/>
                  <a:pt x="4863302" y="-6661"/>
                  <a:pt x="5047488" y="0"/>
                </a:cubicBezTo>
                <a:cubicBezTo>
                  <a:pt x="5231674" y="6661"/>
                  <a:pt x="5290894" y="2436"/>
                  <a:pt x="5404104" y="0"/>
                </a:cubicBezTo>
                <a:cubicBezTo>
                  <a:pt x="5517314" y="-2436"/>
                  <a:pt x="5915256" y="-23713"/>
                  <a:pt x="6089904" y="0"/>
                </a:cubicBezTo>
                <a:cubicBezTo>
                  <a:pt x="6264552" y="23713"/>
                  <a:pt x="6328710" y="-22445"/>
                  <a:pt x="6556248" y="0"/>
                </a:cubicBezTo>
                <a:cubicBezTo>
                  <a:pt x="6783786" y="22445"/>
                  <a:pt x="6997015" y="6857"/>
                  <a:pt x="7242048" y="0"/>
                </a:cubicBezTo>
                <a:cubicBezTo>
                  <a:pt x="7487081" y="-6857"/>
                  <a:pt x="7701812" y="29234"/>
                  <a:pt x="8147304" y="0"/>
                </a:cubicBezTo>
                <a:cubicBezTo>
                  <a:pt x="8592796" y="-29234"/>
                  <a:pt x="8500517" y="-10525"/>
                  <a:pt x="8723376" y="0"/>
                </a:cubicBezTo>
                <a:cubicBezTo>
                  <a:pt x="8946235" y="10525"/>
                  <a:pt x="9281187" y="-28104"/>
                  <a:pt x="9518904" y="0"/>
                </a:cubicBezTo>
                <a:cubicBezTo>
                  <a:pt x="9756621" y="28104"/>
                  <a:pt x="9862729" y="-11787"/>
                  <a:pt x="9985248" y="0"/>
                </a:cubicBezTo>
                <a:cubicBezTo>
                  <a:pt x="10107767" y="11787"/>
                  <a:pt x="10571183" y="-32455"/>
                  <a:pt x="10972800" y="0"/>
                </a:cubicBezTo>
                <a:cubicBezTo>
                  <a:pt x="10942637" y="176243"/>
                  <a:pt x="10941440" y="398890"/>
                  <a:pt x="10972800" y="680291"/>
                </a:cubicBezTo>
                <a:cubicBezTo>
                  <a:pt x="11004160" y="961692"/>
                  <a:pt x="10966116" y="1041742"/>
                  <a:pt x="10972800" y="1360581"/>
                </a:cubicBezTo>
                <a:cubicBezTo>
                  <a:pt x="10979485" y="1679420"/>
                  <a:pt x="10967371" y="1893270"/>
                  <a:pt x="10972800" y="2149718"/>
                </a:cubicBezTo>
                <a:cubicBezTo>
                  <a:pt x="10978229" y="2406166"/>
                  <a:pt x="10979211" y="2625889"/>
                  <a:pt x="10972800" y="2775585"/>
                </a:cubicBezTo>
                <a:cubicBezTo>
                  <a:pt x="10966389" y="2925281"/>
                  <a:pt x="10951343" y="3180254"/>
                  <a:pt x="10972800" y="3510299"/>
                </a:cubicBezTo>
                <a:cubicBezTo>
                  <a:pt x="10994257" y="3840344"/>
                  <a:pt x="10960650" y="3970336"/>
                  <a:pt x="10972800" y="4190589"/>
                </a:cubicBezTo>
                <a:cubicBezTo>
                  <a:pt x="10984951" y="4410842"/>
                  <a:pt x="10961531" y="4491066"/>
                  <a:pt x="10972800" y="4762034"/>
                </a:cubicBezTo>
                <a:cubicBezTo>
                  <a:pt x="10984069" y="5033002"/>
                  <a:pt x="10955032" y="5245931"/>
                  <a:pt x="10972800" y="5442324"/>
                </a:cubicBezTo>
                <a:cubicBezTo>
                  <a:pt x="10826498" y="5420940"/>
                  <a:pt x="10620578" y="5461494"/>
                  <a:pt x="10506456" y="5442324"/>
                </a:cubicBezTo>
                <a:cubicBezTo>
                  <a:pt x="10392334" y="5423154"/>
                  <a:pt x="10027549" y="5424594"/>
                  <a:pt x="9820656" y="5442324"/>
                </a:cubicBezTo>
                <a:cubicBezTo>
                  <a:pt x="9613763" y="5460054"/>
                  <a:pt x="9241037" y="5428445"/>
                  <a:pt x="9025128" y="5442324"/>
                </a:cubicBezTo>
                <a:cubicBezTo>
                  <a:pt x="8809219" y="5456203"/>
                  <a:pt x="8543601" y="5417695"/>
                  <a:pt x="8339328" y="5442324"/>
                </a:cubicBezTo>
                <a:cubicBezTo>
                  <a:pt x="8135055" y="5466953"/>
                  <a:pt x="8159845" y="5453123"/>
                  <a:pt x="7982712" y="5442324"/>
                </a:cubicBezTo>
                <a:cubicBezTo>
                  <a:pt x="7805579" y="5431525"/>
                  <a:pt x="7435364" y="5397517"/>
                  <a:pt x="7077456" y="5442324"/>
                </a:cubicBezTo>
                <a:cubicBezTo>
                  <a:pt x="6719548" y="5487131"/>
                  <a:pt x="6792653" y="5450075"/>
                  <a:pt x="6611112" y="5442324"/>
                </a:cubicBezTo>
                <a:cubicBezTo>
                  <a:pt x="6429571" y="5434573"/>
                  <a:pt x="6381815" y="5451599"/>
                  <a:pt x="6254496" y="5442324"/>
                </a:cubicBezTo>
                <a:cubicBezTo>
                  <a:pt x="6127177" y="5433049"/>
                  <a:pt x="5966404" y="5416352"/>
                  <a:pt x="5678424" y="5442324"/>
                </a:cubicBezTo>
                <a:cubicBezTo>
                  <a:pt x="5390444" y="5468296"/>
                  <a:pt x="5427722" y="5448008"/>
                  <a:pt x="5321808" y="5442324"/>
                </a:cubicBezTo>
                <a:cubicBezTo>
                  <a:pt x="5215894" y="5436640"/>
                  <a:pt x="4801478" y="5419020"/>
                  <a:pt x="4636008" y="5442324"/>
                </a:cubicBezTo>
                <a:cubicBezTo>
                  <a:pt x="4470538" y="5465628"/>
                  <a:pt x="4189232" y="5404430"/>
                  <a:pt x="3840480" y="5442324"/>
                </a:cubicBezTo>
                <a:cubicBezTo>
                  <a:pt x="3491728" y="5480218"/>
                  <a:pt x="3257883" y="5415839"/>
                  <a:pt x="3044952" y="5442324"/>
                </a:cubicBezTo>
                <a:cubicBezTo>
                  <a:pt x="2832021" y="5468809"/>
                  <a:pt x="2605721" y="5439095"/>
                  <a:pt x="2249424" y="5442324"/>
                </a:cubicBezTo>
                <a:cubicBezTo>
                  <a:pt x="1893127" y="5445553"/>
                  <a:pt x="2065599" y="5457666"/>
                  <a:pt x="1892808" y="5442324"/>
                </a:cubicBezTo>
                <a:cubicBezTo>
                  <a:pt x="1720017" y="5426982"/>
                  <a:pt x="1651298" y="5425672"/>
                  <a:pt x="1536192" y="5442324"/>
                </a:cubicBezTo>
                <a:cubicBezTo>
                  <a:pt x="1421086" y="5458976"/>
                  <a:pt x="820326" y="5466992"/>
                  <a:pt x="630936" y="5442324"/>
                </a:cubicBezTo>
                <a:cubicBezTo>
                  <a:pt x="441546" y="5417656"/>
                  <a:pt x="201387" y="5420988"/>
                  <a:pt x="0" y="5442324"/>
                </a:cubicBezTo>
                <a:cubicBezTo>
                  <a:pt x="-11401" y="5317553"/>
                  <a:pt x="-7485" y="4992042"/>
                  <a:pt x="0" y="4870880"/>
                </a:cubicBezTo>
                <a:cubicBezTo>
                  <a:pt x="7485" y="4749718"/>
                  <a:pt x="-2051" y="4476299"/>
                  <a:pt x="0" y="4299436"/>
                </a:cubicBezTo>
                <a:cubicBezTo>
                  <a:pt x="2051" y="4122573"/>
                  <a:pt x="26481" y="3906852"/>
                  <a:pt x="0" y="3564722"/>
                </a:cubicBezTo>
                <a:cubicBezTo>
                  <a:pt x="-26481" y="3222592"/>
                  <a:pt x="11086" y="3173687"/>
                  <a:pt x="0" y="2884432"/>
                </a:cubicBezTo>
                <a:cubicBezTo>
                  <a:pt x="-11086" y="2595177"/>
                  <a:pt x="-15004" y="2548695"/>
                  <a:pt x="0" y="2312988"/>
                </a:cubicBezTo>
                <a:cubicBezTo>
                  <a:pt x="15004" y="2077281"/>
                  <a:pt x="-2467" y="1933260"/>
                  <a:pt x="0" y="1741544"/>
                </a:cubicBezTo>
                <a:cubicBezTo>
                  <a:pt x="2467" y="1549828"/>
                  <a:pt x="5142" y="1293970"/>
                  <a:pt x="0" y="1061253"/>
                </a:cubicBezTo>
                <a:cubicBezTo>
                  <a:pt x="-5142" y="828536"/>
                  <a:pt x="48266" y="26498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  <a:extLst>
              <a:ext uri="{C807C97D-BFC1-408E-A445-0C87EB9F89A2}">
                <ask:lineSketchStyleProps xmlns:ask="http://schemas.microsoft.com/office/drawing/2018/sketchyshapes" sd="12674872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</a:pPr>
            <a:r>
              <a:rPr lang="en-US" sz="2800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Ephesians 2:5–8, 10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240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5 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even when we were dead in trespasses, made us alive together with Christ (by grace you have been saved), 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240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6 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raised </a:t>
            </a:r>
            <a:r>
              <a:rPr lang="en-US" sz="2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up together, and made </a:t>
            </a:r>
            <a:r>
              <a:rPr lang="en-US" sz="2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sit together in the heavenly </a:t>
            </a:r>
            <a:r>
              <a:rPr lang="en-US" sz="2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places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Christ Jesus, 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240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7 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that in the ages to come He might show the exceeding riches of His grace in </a:t>
            </a:r>
            <a:r>
              <a:rPr lang="en-US" sz="2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kindness toward us in Christ Jesus. 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240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8 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by grace you have been saved through faith, and that not of yourselves; </a:t>
            </a:r>
            <a:r>
              <a:rPr lang="en-US" sz="2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the gift of God, 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240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10 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we are His workmanship, created in Christ Jesus for good works, which God prepared beforehand that we should walk in them.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592D09E-DC41-3161-6158-9DF09E639562}"/>
              </a:ext>
            </a:extLst>
          </p:cNvPr>
          <p:cNvSpPr/>
          <p:nvPr/>
        </p:nvSpPr>
        <p:spPr>
          <a:xfrm>
            <a:off x="10220960" y="1300480"/>
            <a:ext cx="1066800" cy="6096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3A4B9A4-3D78-FFE9-5707-3ADA51F02D60}"/>
              </a:ext>
            </a:extLst>
          </p:cNvPr>
          <p:cNvSpPr/>
          <p:nvPr/>
        </p:nvSpPr>
        <p:spPr>
          <a:xfrm>
            <a:off x="1534160" y="4185920"/>
            <a:ext cx="1066800" cy="6096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8486CFB-E8C4-2510-0031-3413195281FC}"/>
              </a:ext>
            </a:extLst>
          </p:cNvPr>
          <p:cNvSpPr/>
          <p:nvPr/>
        </p:nvSpPr>
        <p:spPr>
          <a:xfrm>
            <a:off x="5862320" y="4185920"/>
            <a:ext cx="1066800" cy="609600"/>
          </a:xfrm>
          <a:prstGeom prst="ellipse">
            <a:avLst/>
          </a:prstGeom>
          <a:noFill/>
          <a:ln w="76200">
            <a:solidFill>
              <a:srgbClr val="66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2C93A01-5B18-174B-7761-2A572ECA7C7E}"/>
              </a:ext>
            </a:extLst>
          </p:cNvPr>
          <p:cNvSpPr/>
          <p:nvPr/>
        </p:nvSpPr>
        <p:spPr>
          <a:xfrm>
            <a:off x="8402320" y="5171440"/>
            <a:ext cx="1066800" cy="609600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56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A6DAC-9428-49A8-2F0F-A405960E3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C7FBF1-9680-1B0F-5FA4-74F35FCAF788}"/>
              </a:ext>
            </a:extLst>
          </p:cNvPr>
          <p:cNvSpPr txBox="1"/>
          <p:nvPr/>
        </p:nvSpPr>
        <p:spPr>
          <a:xfrm>
            <a:off x="4815840" y="914400"/>
            <a:ext cx="72237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Harmonizing Rom. 4 &amp; Jas. 2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417667-A3BB-4AF5-5C3E-F0A55EA5A70C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Faith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&amp;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400EF-D4B1-9FB0-85B5-538803716FBF}"/>
              </a:ext>
            </a:extLst>
          </p:cNvPr>
          <p:cNvSpPr txBox="1"/>
          <p:nvPr/>
        </p:nvSpPr>
        <p:spPr>
          <a:xfrm>
            <a:off x="4805680" y="883920"/>
            <a:ext cx="72237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Harmonizing Rom. 4 &amp; Jas. 2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892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2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E224C-9536-9859-E345-82B399789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BEC235-E949-43D6-EAC5-0738766D0C4D}"/>
              </a:ext>
            </a:extLst>
          </p:cNvPr>
          <p:cNvSpPr txBox="1"/>
          <p:nvPr/>
        </p:nvSpPr>
        <p:spPr>
          <a:xfrm>
            <a:off x="2722880" y="670560"/>
            <a:ext cx="857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Harmonizing Rom. 4 &amp; Jas. 2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7B32B7-6FCC-D719-4FE8-5F153CFB4E7A}"/>
              </a:ext>
            </a:extLst>
          </p:cNvPr>
          <p:cNvSpPr txBox="1"/>
          <p:nvPr/>
        </p:nvSpPr>
        <p:spPr>
          <a:xfrm>
            <a:off x="2722880" y="640080"/>
            <a:ext cx="857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Harmonizing Rom. 4 &amp; Jas. 2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008DD-A155-8FAA-2DC8-4C421877EFC9}"/>
              </a:ext>
            </a:extLst>
          </p:cNvPr>
          <p:cNvSpPr txBox="1"/>
          <p:nvPr/>
        </p:nvSpPr>
        <p:spPr>
          <a:xfrm>
            <a:off x="762000" y="2133600"/>
            <a:ext cx="472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Romans 4</a:t>
            </a:r>
          </a:p>
          <a:p>
            <a:pPr algn="ctr"/>
            <a:endParaRPr lang="en-US" sz="3600" dirty="0"/>
          </a:p>
          <a:p>
            <a:pPr algn="ctr"/>
            <a:r>
              <a:rPr lang="en-US" sz="3600" i="1" dirty="0">
                <a:solidFill>
                  <a:schemeClr val="tx2">
                    <a:lumMod val="90000"/>
                  </a:schemeClr>
                </a:solidFill>
              </a:rPr>
              <a:t>By Faith</a:t>
            </a:r>
          </a:p>
          <a:p>
            <a:pPr algn="ctr"/>
            <a:r>
              <a:rPr lang="en-US" sz="3600" i="1" dirty="0">
                <a:solidFill>
                  <a:schemeClr val="tx2">
                    <a:lumMod val="90000"/>
                  </a:schemeClr>
                </a:solidFill>
              </a:rPr>
              <a:t>Not Works</a:t>
            </a: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CD7E9D64-5FF6-6CB9-7ACE-96A8C69238D7}"/>
              </a:ext>
            </a:extLst>
          </p:cNvPr>
          <p:cNvSpPr/>
          <p:nvPr/>
        </p:nvSpPr>
        <p:spPr bwMode="auto">
          <a:xfrm>
            <a:off x="6248400" y="2705963"/>
            <a:ext cx="381000" cy="609600"/>
          </a:xfrm>
          <a:prstGeom prst="chevr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E258109D-AEA8-849A-AC84-F7E915CDDC48}"/>
              </a:ext>
            </a:extLst>
          </p:cNvPr>
          <p:cNvSpPr/>
          <p:nvPr/>
        </p:nvSpPr>
        <p:spPr bwMode="auto">
          <a:xfrm flipH="1">
            <a:off x="5638800" y="2705963"/>
            <a:ext cx="381000" cy="609600"/>
          </a:xfrm>
          <a:prstGeom prst="chevr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C1DAD4-EB5C-DA8E-5B71-FA8045BC315C}"/>
              </a:ext>
            </a:extLst>
          </p:cNvPr>
          <p:cNvSpPr txBox="1"/>
          <p:nvPr/>
        </p:nvSpPr>
        <p:spPr>
          <a:xfrm>
            <a:off x="6792433" y="2133600"/>
            <a:ext cx="457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James 2</a:t>
            </a:r>
          </a:p>
          <a:p>
            <a:pPr algn="ctr"/>
            <a:endParaRPr lang="en-US" sz="3600" dirty="0"/>
          </a:p>
          <a:p>
            <a:pPr algn="ctr"/>
            <a:r>
              <a:rPr lang="en-US" sz="3600" i="1" dirty="0">
                <a:solidFill>
                  <a:schemeClr val="tx2">
                    <a:lumMod val="90000"/>
                  </a:schemeClr>
                </a:solidFill>
              </a:rPr>
              <a:t>By Works</a:t>
            </a:r>
          </a:p>
          <a:p>
            <a:pPr algn="ctr"/>
            <a:r>
              <a:rPr lang="en-US" sz="3600" i="1" dirty="0">
                <a:solidFill>
                  <a:schemeClr val="tx2">
                    <a:lumMod val="90000"/>
                  </a:schemeClr>
                </a:solidFill>
              </a:rPr>
              <a:t>Not Faith Alone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7A832CE-CB46-FD04-EA27-1D9AE1D6184D}"/>
              </a:ext>
            </a:extLst>
          </p:cNvPr>
          <p:cNvSpPr/>
          <p:nvPr/>
        </p:nvSpPr>
        <p:spPr bwMode="auto">
          <a:xfrm>
            <a:off x="859465" y="4464961"/>
            <a:ext cx="4529470" cy="220980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Argued: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dirty="0"/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Addresses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Alien Sinner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161CDA8-7296-8832-64F1-8EC94932F9FF}"/>
              </a:ext>
            </a:extLst>
          </p:cNvPr>
          <p:cNvSpPr/>
          <p:nvPr/>
        </p:nvSpPr>
        <p:spPr bwMode="auto">
          <a:xfrm>
            <a:off x="6861544" y="4441924"/>
            <a:ext cx="4529470" cy="220980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Argued: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100" dirty="0"/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Addresses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Christian</a:t>
            </a:r>
          </a:p>
        </p:txBody>
      </p:sp>
    </p:spTree>
    <p:extLst>
      <p:ext uri="{BB962C8B-B14F-4D97-AF65-F5344CB8AC3E}">
        <p14:creationId xmlns:p14="http://schemas.microsoft.com/office/powerpoint/2010/main" val="3662394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F5C30-7F1B-415C-1E2E-7D26794A9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138B22-75C3-3C85-1BD2-9DD69DC033D7}"/>
              </a:ext>
            </a:extLst>
          </p:cNvPr>
          <p:cNvSpPr txBox="1"/>
          <p:nvPr/>
        </p:nvSpPr>
        <p:spPr>
          <a:xfrm>
            <a:off x="2722880" y="670560"/>
            <a:ext cx="857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Harmonizing Rom. 4 &amp; Jas. 2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0FC37F-5F90-8844-6323-FDD53FCB8956}"/>
              </a:ext>
            </a:extLst>
          </p:cNvPr>
          <p:cNvSpPr txBox="1"/>
          <p:nvPr/>
        </p:nvSpPr>
        <p:spPr>
          <a:xfrm>
            <a:off x="2722880" y="640080"/>
            <a:ext cx="857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Harmonizing Rom. 4 &amp; Jas. 2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8187C85-AB70-19BF-7C03-94FCA688F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1976120"/>
            <a:ext cx="4800600" cy="4648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600" b="1" u="sng" dirty="0">
                <a:solidFill>
                  <a:schemeClr val="bg1"/>
                </a:solidFill>
                <a:latin typeface="Arial" charset="0"/>
              </a:rPr>
              <a:t>Romans 4</a:t>
            </a:r>
          </a:p>
          <a:p>
            <a:pPr algn="ctr">
              <a:defRPr/>
            </a:pPr>
            <a:endParaRPr lang="en-US" sz="3600" b="1" u="sng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Context: Just by faith</a:t>
            </a:r>
          </a:p>
          <a:p>
            <a:pPr algn="ctr">
              <a:defRPr/>
            </a:pPr>
            <a:endParaRPr lang="en-US" sz="2800" b="1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Not merely alien – Abram</a:t>
            </a:r>
          </a:p>
          <a:p>
            <a:pPr algn="ctr">
              <a:defRPr/>
            </a:pPr>
            <a:endParaRPr lang="en-US" sz="2800" b="1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u="sng" dirty="0">
                <a:solidFill>
                  <a:schemeClr val="bg1"/>
                </a:solidFill>
                <a:latin typeface="Arial" charset="0"/>
              </a:rPr>
              <a:t>Point</a:t>
            </a: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: emphasizing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Justification by faith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apart from works of law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97975CA-A6D8-FB97-E50A-EC3461078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2720" y="1983208"/>
            <a:ext cx="5029200" cy="4648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600" b="1" u="sng" dirty="0">
                <a:solidFill>
                  <a:schemeClr val="bg1"/>
                </a:solidFill>
                <a:latin typeface="Arial" charset="0"/>
              </a:rPr>
              <a:t>James 2</a:t>
            </a:r>
          </a:p>
          <a:p>
            <a:pPr algn="ctr">
              <a:defRPr/>
            </a:pPr>
            <a:endParaRPr lang="en-US" sz="3600" b="1" u="sng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Context: Faith &amp; Works</a:t>
            </a:r>
          </a:p>
          <a:p>
            <a:pPr algn="ctr">
              <a:defRPr/>
            </a:pPr>
            <a:endParaRPr lang="en-US" sz="2800" b="1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Not merely Christian –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Rahab</a:t>
            </a:r>
          </a:p>
          <a:p>
            <a:pPr algn="ctr">
              <a:defRPr/>
            </a:pPr>
            <a:endParaRPr lang="en-US" sz="2800" b="1" dirty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2800" b="1" u="sng" dirty="0">
                <a:solidFill>
                  <a:schemeClr val="bg1"/>
                </a:solidFill>
                <a:latin typeface="Arial" charset="0"/>
              </a:rPr>
              <a:t>Point</a:t>
            </a: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: justified by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an obedient faith</a:t>
            </a:r>
          </a:p>
        </p:txBody>
      </p:sp>
    </p:spTree>
    <p:extLst>
      <p:ext uri="{BB962C8B-B14F-4D97-AF65-F5344CB8AC3E}">
        <p14:creationId xmlns:p14="http://schemas.microsoft.com/office/powerpoint/2010/main" val="131341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72">
            <a:extLst>
              <a:ext uri="{FF2B5EF4-FFF2-40B4-BE49-F238E27FC236}">
                <a16:creationId xmlns:a16="http://schemas.microsoft.com/office/drawing/2014/main" id="{9A63EB8D-4A06-8453-2FF6-EE5F9A1E82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786616"/>
              </p:ext>
            </p:extLst>
          </p:nvPr>
        </p:nvGraphicFramePr>
        <p:xfrm>
          <a:off x="609600" y="457198"/>
          <a:ext cx="10972800" cy="1700213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4991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D2ED94E-FAB7-57AB-EC3C-D56D1D04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72">
            <a:extLst>
              <a:ext uri="{FF2B5EF4-FFF2-40B4-BE49-F238E27FC236}">
                <a16:creationId xmlns:a16="http://schemas.microsoft.com/office/drawing/2014/main" id="{1D0B01C7-B1E3-8D22-D8AB-E1ADBF671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632658"/>
              </p:ext>
            </p:extLst>
          </p:nvPr>
        </p:nvGraphicFramePr>
        <p:xfrm>
          <a:off x="609600" y="457198"/>
          <a:ext cx="10972800" cy="2549526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Abraham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Gen. 12:1-3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Sojourned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503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019D30F-58BC-3969-46D3-ED6190B92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72">
            <a:extLst>
              <a:ext uri="{FF2B5EF4-FFF2-40B4-BE49-F238E27FC236}">
                <a16:creationId xmlns:a16="http://schemas.microsoft.com/office/drawing/2014/main" id="{4C356E20-DD4F-B5C6-FBBE-5F67A5BA3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41647"/>
              </p:ext>
            </p:extLst>
          </p:nvPr>
        </p:nvGraphicFramePr>
        <p:xfrm>
          <a:off x="609600" y="457198"/>
          <a:ext cx="10972800" cy="3398839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Abraham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Gen. 12:1-3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Sojourned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Israel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Exo. 14:13-18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Passed -Sea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7975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920F3CC-E812-8259-583B-714BEDC4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72">
            <a:extLst>
              <a:ext uri="{FF2B5EF4-FFF2-40B4-BE49-F238E27FC236}">
                <a16:creationId xmlns:a16="http://schemas.microsoft.com/office/drawing/2014/main" id="{5BC14BAC-7FEB-EFDC-F7F0-ADC1C7503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864466"/>
              </p:ext>
            </p:extLst>
          </p:nvPr>
        </p:nvGraphicFramePr>
        <p:xfrm>
          <a:off x="609600" y="457198"/>
          <a:ext cx="10972800" cy="4248152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Abraham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Gen. 12:1-3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Sojourned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Israel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Exo. 14:13-18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Passed -Sea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Joshua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Josh. 6:2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Walked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4724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F96FAE3-B93C-76ED-E2E5-F77F8BD40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72">
            <a:extLst>
              <a:ext uri="{FF2B5EF4-FFF2-40B4-BE49-F238E27FC236}">
                <a16:creationId xmlns:a16="http://schemas.microsoft.com/office/drawing/2014/main" id="{318D70DC-4CE4-BE6A-0697-69DDD91262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574477"/>
              </p:ext>
            </p:extLst>
          </p:nvPr>
        </p:nvGraphicFramePr>
        <p:xfrm>
          <a:off x="609600" y="457198"/>
          <a:ext cx="10972800" cy="509429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Abraham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Gen. 12:1-3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Sojourned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Israel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Exo. 14:13-18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Passed -Sea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Joshua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Josh. 6:2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Walked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Naaman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Kings 5:10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Kings 5:14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Dipped 7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762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2F7B7C8-4094-E0B9-8F96-8DCCF6424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72">
            <a:extLst>
              <a:ext uri="{FF2B5EF4-FFF2-40B4-BE49-F238E27FC236}">
                <a16:creationId xmlns:a16="http://schemas.microsoft.com/office/drawing/2014/main" id="{BD94DB33-6BAD-83C6-3DA0-713703756D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57246"/>
              </p:ext>
            </p:extLst>
          </p:nvPr>
        </p:nvGraphicFramePr>
        <p:xfrm>
          <a:off x="609600" y="457198"/>
          <a:ext cx="10972800" cy="5943603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Grace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Faith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Gen 6:8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Abraham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Gen. 12:1-3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Sojourned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Israel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Exo. 14:13-18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Passed -Sea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Joshua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Josh. 6:2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11:30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Walked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Naaman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Kings 5:10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Kings 5:14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Dipped 7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Man Today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Eph. 2:8-9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Eph. 2:8-9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Heb. 5:9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1317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02C65-A266-D80E-7302-12FC3A93C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A68A4F-40B6-4975-8186-DAFF49CABCF5}"/>
              </a:ext>
            </a:extLst>
          </p:cNvPr>
          <p:cNvSpPr txBox="1"/>
          <p:nvPr/>
        </p:nvSpPr>
        <p:spPr>
          <a:xfrm>
            <a:off x="4815840" y="914400"/>
            <a:ext cx="72237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Harmonizing Rom. 4 &amp; Jas. 2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A8F873-36C3-301C-818B-BEF6FD87C3A3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Faith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&amp;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696A87-2F31-7050-5988-471AD59AB98F}"/>
              </a:ext>
            </a:extLst>
          </p:cNvPr>
          <p:cNvSpPr txBox="1"/>
          <p:nvPr/>
        </p:nvSpPr>
        <p:spPr>
          <a:xfrm>
            <a:off x="4805680" y="883920"/>
            <a:ext cx="72237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Grace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Faith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Saved by Works</a:t>
            </a:r>
          </a:p>
          <a:p>
            <a:pPr marL="400050" indent="-400050">
              <a:buFont typeface="+mj-lt"/>
              <a:buAutoNum type="romanUcPeriod"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Harmonizing Rom. 4 &amp; Jas. 2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135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8A8C3-C0BC-133E-184E-643F6C6B3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3384D6-6460-7B2A-5892-23548C6C0519}"/>
              </a:ext>
            </a:extLst>
          </p:cNvPr>
          <p:cNvSpPr txBox="1"/>
          <p:nvPr/>
        </p:nvSpPr>
        <p:spPr>
          <a:xfrm>
            <a:off x="355600" y="3952240"/>
            <a:ext cx="337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 Series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522A3-1B7D-C0A9-9CF4-ADE5E0306E03}"/>
              </a:ext>
            </a:extLst>
          </p:cNvPr>
          <p:cNvSpPr txBox="1"/>
          <p:nvPr/>
        </p:nvSpPr>
        <p:spPr>
          <a:xfrm>
            <a:off x="4953002" y="1005840"/>
            <a:ext cx="70408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Sin (Nov. 10)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Grace (Nov. 17)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Man’s Ability to Obey (Nov. 24)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We Under Law? (Dec. 1)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Faith and Works (Dec. 8)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the Sinner is Forgiven (Dec. 15)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Imputed Righteousness (Dec. 22)</a:t>
            </a:r>
          </a:p>
        </p:txBody>
      </p:sp>
    </p:spTree>
    <p:extLst>
      <p:ext uri="{BB962C8B-B14F-4D97-AF65-F5344CB8AC3E}">
        <p14:creationId xmlns:p14="http://schemas.microsoft.com/office/powerpoint/2010/main" val="3989250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2767</TotalTime>
  <Words>1677</Words>
  <Application>Microsoft Office PowerPoint</Application>
  <PresentationFormat>Widescreen</PresentationFormat>
  <Paragraphs>405</Paragraphs>
  <Slides>30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Trade Gothic Inline</vt:lpstr>
      <vt:lpstr>Aptos Display</vt:lpstr>
      <vt:lpstr>Arial</vt:lpstr>
      <vt:lpstr>Tahoma</vt:lpstr>
      <vt:lpstr>Congenial SemiBold</vt:lpstr>
      <vt:lpstr>Aptos</vt:lpstr>
      <vt:lpstr>Wingdings</vt:lpstr>
      <vt:lpstr>Dreaming Outloud Pro</vt:lpstr>
      <vt:lpstr>Times New Roman</vt:lpstr>
      <vt:lpstr>Office Theme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7</cp:revision>
  <cp:lastPrinted>2024-11-24T20:55:36Z</cp:lastPrinted>
  <dcterms:created xsi:type="dcterms:W3CDTF">2024-11-08T16:24:57Z</dcterms:created>
  <dcterms:modified xsi:type="dcterms:W3CDTF">2024-12-08T21:28:35Z</dcterms:modified>
</cp:coreProperties>
</file>