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4" r:id="rId1"/>
    <p:sldMasterId id="2147483794" r:id="rId2"/>
    <p:sldMasterId id="2147483806" r:id="rId3"/>
  </p:sldMasterIdLst>
  <p:notesMasterIdLst>
    <p:notesMasterId r:id="rId35"/>
  </p:notesMasterIdLst>
  <p:sldIdLst>
    <p:sldId id="748" r:id="rId4"/>
    <p:sldId id="327" r:id="rId5"/>
    <p:sldId id="719" r:id="rId6"/>
    <p:sldId id="387" r:id="rId7"/>
    <p:sldId id="388" r:id="rId8"/>
    <p:sldId id="747" r:id="rId9"/>
    <p:sldId id="356" r:id="rId10"/>
    <p:sldId id="389" r:id="rId11"/>
    <p:sldId id="390" r:id="rId12"/>
    <p:sldId id="391" r:id="rId13"/>
    <p:sldId id="392" r:id="rId14"/>
    <p:sldId id="393" r:id="rId15"/>
    <p:sldId id="394" r:id="rId16"/>
    <p:sldId id="746" r:id="rId17"/>
    <p:sldId id="384" r:id="rId18"/>
    <p:sldId id="396" r:id="rId19"/>
    <p:sldId id="397" r:id="rId20"/>
    <p:sldId id="398" r:id="rId21"/>
    <p:sldId id="399" r:id="rId22"/>
    <p:sldId id="400" r:id="rId23"/>
    <p:sldId id="401" r:id="rId24"/>
    <p:sldId id="404" r:id="rId25"/>
    <p:sldId id="745" r:id="rId26"/>
    <p:sldId id="385" r:id="rId27"/>
    <p:sldId id="405" r:id="rId28"/>
    <p:sldId id="407" r:id="rId29"/>
    <p:sldId id="744" r:id="rId30"/>
    <p:sldId id="386" r:id="rId31"/>
    <p:sldId id="409" r:id="rId32"/>
    <p:sldId id="410" r:id="rId33"/>
    <p:sldId id="383" r:id="rId34"/>
  </p:sldIdLst>
  <p:sldSz cx="12192000" cy="6858000"/>
  <p:notesSz cx="6858000" cy="9144000"/>
  <p:embeddedFontLst>
    <p:embeddedFont>
      <p:font typeface="Abadi" panose="020B0604020104020204" pitchFamily="34" charset="0"/>
      <p:regular r:id="rId36"/>
    </p:embeddedFont>
    <p:embeddedFont>
      <p:font typeface="Arial Narrow" panose="020B0606020202030204" pitchFamily="34" charset="0"/>
      <p:regular r:id="rId37"/>
      <p:bold r:id="rId38"/>
      <p:italic r:id="rId39"/>
      <p:boldItalic r:id="rId40"/>
    </p:embeddedFont>
    <p:embeddedFont>
      <p:font typeface="Arial Rounded MT Bold" panose="020F0704030504030204" pitchFamily="34" charset="0"/>
      <p:regular r:id="rId41"/>
    </p:embeddedFont>
    <p:embeddedFont>
      <p:font typeface="Candara" panose="020E0502030303020204" pitchFamily="34" charset="0"/>
      <p:regular r:id="rId42"/>
      <p:bold r:id="rId43"/>
      <p:italic r:id="rId44"/>
      <p:boldItalic r:id="rId45"/>
    </p:embeddedFont>
    <p:embeddedFont>
      <p:font typeface="Cavolini" panose="03000502040302020204" pitchFamily="66" charset="0"/>
      <p:regular r:id="rId46"/>
      <p:bold r:id="rId47"/>
      <p:italic r:id="rId48"/>
      <p:boldItalic r:id="rId49"/>
    </p:embeddedFont>
    <p:embeddedFont>
      <p:font typeface="Ink Draft" panose="03080402000500000000" pitchFamily="66" charset="0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57" autoAdjust="0"/>
    <p:restoredTop sz="94660"/>
  </p:normalViewPr>
  <p:slideViewPr>
    <p:cSldViewPr>
      <p:cViewPr varScale="1">
        <p:scale>
          <a:sx n="84" d="100"/>
          <a:sy n="84" d="100"/>
        </p:scale>
        <p:origin x="63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4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7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3ECD9-5EB0-46D4-9B15-53DE4A587C44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F1960-5048-4947-835F-68209411F3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45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F1960-5048-4947-835F-68209411F32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209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F1960-5048-4947-835F-68209411F32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632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8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12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68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4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3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50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6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7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7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6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16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4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88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9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6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33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21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62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7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8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38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11023600" y="-177800"/>
            <a:ext cx="609600" cy="17272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558800" y="-177800"/>
            <a:ext cx="609600" cy="17272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70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838200" y="365126"/>
            <a:ext cx="10515600" cy="6228714"/>
          </a:xfrm>
          <a:custGeom>
            <a:avLst/>
            <a:gdLst>
              <a:gd name="connsiteX0" fmla="*/ 0 w 10515600"/>
              <a:gd name="connsiteY0" fmla="*/ 184681 h 6228714"/>
              <a:gd name="connsiteX1" fmla="*/ 184681 w 10515600"/>
              <a:gd name="connsiteY1" fmla="*/ 0 h 6228714"/>
              <a:gd name="connsiteX2" fmla="*/ 759634 w 10515600"/>
              <a:gd name="connsiteY2" fmla="*/ 0 h 6228714"/>
              <a:gd name="connsiteX3" fmla="*/ 1131663 w 10515600"/>
              <a:gd name="connsiteY3" fmla="*/ 0 h 6228714"/>
              <a:gd name="connsiteX4" fmla="*/ 1503692 w 10515600"/>
              <a:gd name="connsiteY4" fmla="*/ 0 h 6228714"/>
              <a:gd name="connsiteX5" fmla="*/ 2281570 w 10515600"/>
              <a:gd name="connsiteY5" fmla="*/ 0 h 6228714"/>
              <a:gd name="connsiteX6" fmla="*/ 2653599 w 10515600"/>
              <a:gd name="connsiteY6" fmla="*/ 0 h 6228714"/>
              <a:gd name="connsiteX7" fmla="*/ 3532940 w 10515600"/>
              <a:gd name="connsiteY7" fmla="*/ 0 h 6228714"/>
              <a:gd name="connsiteX8" fmla="*/ 4310818 w 10515600"/>
              <a:gd name="connsiteY8" fmla="*/ 0 h 6228714"/>
              <a:gd name="connsiteX9" fmla="*/ 5190158 w 10515600"/>
              <a:gd name="connsiteY9" fmla="*/ 0 h 6228714"/>
              <a:gd name="connsiteX10" fmla="*/ 5562187 w 10515600"/>
              <a:gd name="connsiteY10" fmla="*/ 0 h 6228714"/>
              <a:gd name="connsiteX11" fmla="*/ 6137141 w 10515600"/>
              <a:gd name="connsiteY11" fmla="*/ 0 h 6228714"/>
              <a:gd name="connsiteX12" fmla="*/ 6712094 w 10515600"/>
              <a:gd name="connsiteY12" fmla="*/ 0 h 6228714"/>
              <a:gd name="connsiteX13" fmla="*/ 7591435 w 10515600"/>
              <a:gd name="connsiteY13" fmla="*/ 0 h 6228714"/>
              <a:gd name="connsiteX14" fmla="*/ 8369313 w 10515600"/>
              <a:gd name="connsiteY14" fmla="*/ 0 h 6228714"/>
              <a:gd name="connsiteX15" fmla="*/ 8842804 w 10515600"/>
              <a:gd name="connsiteY15" fmla="*/ 0 h 6228714"/>
              <a:gd name="connsiteX16" fmla="*/ 9417758 w 10515600"/>
              <a:gd name="connsiteY16" fmla="*/ 0 h 6228714"/>
              <a:gd name="connsiteX17" fmla="*/ 10330919 w 10515600"/>
              <a:gd name="connsiteY17" fmla="*/ 0 h 6228714"/>
              <a:gd name="connsiteX18" fmla="*/ 10515600 w 10515600"/>
              <a:gd name="connsiteY18" fmla="*/ 184681 h 6228714"/>
              <a:gd name="connsiteX19" fmla="*/ 10515600 w 10515600"/>
              <a:gd name="connsiteY19" fmla="*/ 835720 h 6228714"/>
              <a:gd name="connsiteX20" fmla="*/ 10515600 w 10515600"/>
              <a:gd name="connsiteY20" fmla="*/ 1369572 h 6228714"/>
              <a:gd name="connsiteX21" fmla="*/ 10515600 w 10515600"/>
              <a:gd name="connsiteY21" fmla="*/ 2137798 h 6228714"/>
              <a:gd name="connsiteX22" fmla="*/ 10515600 w 10515600"/>
              <a:gd name="connsiteY22" fmla="*/ 2847431 h 6228714"/>
              <a:gd name="connsiteX23" fmla="*/ 10515600 w 10515600"/>
              <a:gd name="connsiteY23" fmla="*/ 3322690 h 6228714"/>
              <a:gd name="connsiteX24" fmla="*/ 10515600 w 10515600"/>
              <a:gd name="connsiteY24" fmla="*/ 3915135 h 6228714"/>
              <a:gd name="connsiteX25" fmla="*/ 10515600 w 10515600"/>
              <a:gd name="connsiteY25" fmla="*/ 4566174 h 6228714"/>
              <a:gd name="connsiteX26" fmla="*/ 10515600 w 10515600"/>
              <a:gd name="connsiteY26" fmla="*/ 5334400 h 6228714"/>
              <a:gd name="connsiteX27" fmla="*/ 10515600 w 10515600"/>
              <a:gd name="connsiteY27" fmla="*/ 6044033 h 6228714"/>
              <a:gd name="connsiteX28" fmla="*/ 10330919 w 10515600"/>
              <a:gd name="connsiteY28" fmla="*/ 6228714 h 6228714"/>
              <a:gd name="connsiteX29" fmla="*/ 9958890 w 10515600"/>
              <a:gd name="connsiteY29" fmla="*/ 6228714 h 6228714"/>
              <a:gd name="connsiteX30" fmla="*/ 9586862 w 10515600"/>
              <a:gd name="connsiteY30" fmla="*/ 6228714 h 6228714"/>
              <a:gd name="connsiteX31" fmla="*/ 8808983 w 10515600"/>
              <a:gd name="connsiteY31" fmla="*/ 6228714 h 6228714"/>
              <a:gd name="connsiteX32" fmla="*/ 8031105 w 10515600"/>
              <a:gd name="connsiteY32" fmla="*/ 6228714 h 6228714"/>
              <a:gd name="connsiteX33" fmla="*/ 7354689 w 10515600"/>
              <a:gd name="connsiteY33" fmla="*/ 6228714 h 6228714"/>
              <a:gd name="connsiteX34" fmla="*/ 6576811 w 10515600"/>
              <a:gd name="connsiteY34" fmla="*/ 6228714 h 6228714"/>
              <a:gd name="connsiteX35" fmla="*/ 6103320 w 10515600"/>
              <a:gd name="connsiteY35" fmla="*/ 6228714 h 6228714"/>
              <a:gd name="connsiteX36" fmla="*/ 5528366 w 10515600"/>
              <a:gd name="connsiteY36" fmla="*/ 6228714 h 6228714"/>
              <a:gd name="connsiteX37" fmla="*/ 5156338 w 10515600"/>
              <a:gd name="connsiteY37" fmla="*/ 6228714 h 6228714"/>
              <a:gd name="connsiteX38" fmla="*/ 4479922 w 10515600"/>
              <a:gd name="connsiteY38" fmla="*/ 6228714 h 6228714"/>
              <a:gd name="connsiteX39" fmla="*/ 3803506 w 10515600"/>
              <a:gd name="connsiteY39" fmla="*/ 6228714 h 6228714"/>
              <a:gd name="connsiteX40" fmla="*/ 3330015 w 10515600"/>
              <a:gd name="connsiteY40" fmla="*/ 6228714 h 6228714"/>
              <a:gd name="connsiteX41" fmla="*/ 2552137 w 10515600"/>
              <a:gd name="connsiteY41" fmla="*/ 6228714 h 6228714"/>
              <a:gd name="connsiteX42" fmla="*/ 1977183 w 10515600"/>
              <a:gd name="connsiteY42" fmla="*/ 6228714 h 6228714"/>
              <a:gd name="connsiteX43" fmla="*/ 1402230 w 10515600"/>
              <a:gd name="connsiteY43" fmla="*/ 6228714 h 6228714"/>
              <a:gd name="connsiteX44" fmla="*/ 827276 w 10515600"/>
              <a:gd name="connsiteY44" fmla="*/ 6228714 h 6228714"/>
              <a:gd name="connsiteX45" fmla="*/ 184681 w 10515600"/>
              <a:gd name="connsiteY45" fmla="*/ 6228714 h 6228714"/>
              <a:gd name="connsiteX46" fmla="*/ 0 w 10515600"/>
              <a:gd name="connsiteY46" fmla="*/ 6044033 h 6228714"/>
              <a:gd name="connsiteX47" fmla="*/ 0 w 10515600"/>
              <a:gd name="connsiteY47" fmla="*/ 5334400 h 6228714"/>
              <a:gd name="connsiteX48" fmla="*/ 0 w 10515600"/>
              <a:gd name="connsiteY48" fmla="*/ 4683361 h 6228714"/>
              <a:gd name="connsiteX49" fmla="*/ 0 w 10515600"/>
              <a:gd name="connsiteY49" fmla="*/ 3973729 h 6228714"/>
              <a:gd name="connsiteX50" fmla="*/ 0 w 10515600"/>
              <a:gd name="connsiteY50" fmla="*/ 3264096 h 6228714"/>
              <a:gd name="connsiteX51" fmla="*/ 0 w 10515600"/>
              <a:gd name="connsiteY51" fmla="*/ 2730244 h 6228714"/>
              <a:gd name="connsiteX52" fmla="*/ 0 w 10515600"/>
              <a:gd name="connsiteY52" fmla="*/ 2254985 h 6228714"/>
              <a:gd name="connsiteX53" fmla="*/ 0 w 10515600"/>
              <a:gd name="connsiteY53" fmla="*/ 1779727 h 6228714"/>
              <a:gd name="connsiteX54" fmla="*/ 0 w 10515600"/>
              <a:gd name="connsiteY54" fmla="*/ 1011501 h 6228714"/>
              <a:gd name="connsiteX55" fmla="*/ 0 w 10515600"/>
              <a:gd name="connsiteY55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515600" h="6228714" fill="none" extrusionOk="0">
                <a:moveTo>
                  <a:pt x="0" y="184681"/>
                </a:moveTo>
                <a:cubicBezTo>
                  <a:pt x="-21489" y="80130"/>
                  <a:pt x="77792" y="-17542"/>
                  <a:pt x="184681" y="0"/>
                </a:cubicBezTo>
                <a:cubicBezTo>
                  <a:pt x="311449" y="6331"/>
                  <a:pt x="531223" y="-5693"/>
                  <a:pt x="759634" y="0"/>
                </a:cubicBezTo>
                <a:cubicBezTo>
                  <a:pt x="988045" y="5693"/>
                  <a:pt x="1056698" y="5941"/>
                  <a:pt x="1131663" y="0"/>
                </a:cubicBezTo>
                <a:cubicBezTo>
                  <a:pt x="1206628" y="-5941"/>
                  <a:pt x="1375074" y="4260"/>
                  <a:pt x="1503692" y="0"/>
                </a:cubicBezTo>
                <a:cubicBezTo>
                  <a:pt x="1632310" y="-4260"/>
                  <a:pt x="1945308" y="-22143"/>
                  <a:pt x="2281570" y="0"/>
                </a:cubicBezTo>
                <a:cubicBezTo>
                  <a:pt x="2617832" y="22143"/>
                  <a:pt x="2482533" y="-397"/>
                  <a:pt x="2653599" y="0"/>
                </a:cubicBezTo>
                <a:cubicBezTo>
                  <a:pt x="2824665" y="397"/>
                  <a:pt x="3174233" y="31422"/>
                  <a:pt x="3532940" y="0"/>
                </a:cubicBezTo>
                <a:cubicBezTo>
                  <a:pt x="3891647" y="-31422"/>
                  <a:pt x="4090951" y="10213"/>
                  <a:pt x="4310818" y="0"/>
                </a:cubicBezTo>
                <a:cubicBezTo>
                  <a:pt x="4530685" y="-10213"/>
                  <a:pt x="4752899" y="10158"/>
                  <a:pt x="5190158" y="0"/>
                </a:cubicBezTo>
                <a:cubicBezTo>
                  <a:pt x="5627417" y="-10158"/>
                  <a:pt x="5405572" y="-13151"/>
                  <a:pt x="5562187" y="0"/>
                </a:cubicBezTo>
                <a:cubicBezTo>
                  <a:pt x="5718802" y="13151"/>
                  <a:pt x="5880096" y="26650"/>
                  <a:pt x="6137141" y="0"/>
                </a:cubicBezTo>
                <a:cubicBezTo>
                  <a:pt x="6394186" y="-26650"/>
                  <a:pt x="6542640" y="28121"/>
                  <a:pt x="6712094" y="0"/>
                </a:cubicBezTo>
                <a:cubicBezTo>
                  <a:pt x="6881548" y="-28121"/>
                  <a:pt x="7167185" y="-8351"/>
                  <a:pt x="7591435" y="0"/>
                </a:cubicBezTo>
                <a:cubicBezTo>
                  <a:pt x="8015685" y="8351"/>
                  <a:pt x="8081301" y="-28609"/>
                  <a:pt x="8369313" y="0"/>
                </a:cubicBezTo>
                <a:cubicBezTo>
                  <a:pt x="8657325" y="28609"/>
                  <a:pt x="8662370" y="-14556"/>
                  <a:pt x="8842804" y="0"/>
                </a:cubicBezTo>
                <a:cubicBezTo>
                  <a:pt x="9023238" y="14556"/>
                  <a:pt x="9193140" y="-14051"/>
                  <a:pt x="9417758" y="0"/>
                </a:cubicBezTo>
                <a:cubicBezTo>
                  <a:pt x="9642376" y="14051"/>
                  <a:pt x="10076017" y="23794"/>
                  <a:pt x="10330919" y="0"/>
                </a:cubicBezTo>
                <a:cubicBezTo>
                  <a:pt x="10422778" y="5534"/>
                  <a:pt x="10538129" y="92237"/>
                  <a:pt x="10515600" y="184681"/>
                </a:cubicBezTo>
                <a:cubicBezTo>
                  <a:pt x="10537122" y="497248"/>
                  <a:pt x="10516362" y="571311"/>
                  <a:pt x="10515600" y="835720"/>
                </a:cubicBezTo>
                <a:cubicBezTo>
                  <a:pt x="10514838" y="1100129"/>
                  <a:pt x="10497783" y="1201181"/>
                  <a:pt x="10515600" y="1369572"/>
                </a:cubicBezTo>
                <a:cubicBezTo>
                  <a:pt x="10533417" y="1537963"/>
                  <a:pt x="10505731" y="1827973"/>
                  <a:pt x="10515600" y="2137798"/>
                </a:cubicBezTo>
                <a:cubicBezTo>
                  <a:pt x="10525469" y="2447623"/>
                  <a:pt x="10540128" y="2613671"/>
                  <a:pt x="10515600" y="2847431"/>
                </a:cubicBezTo>
                <a:cubicBezTo>
                  <a:pt x="10491072" y="3081191"/>
                  <a:pt x="10511894" y="3092225"/>
                  <a:pt x="10515600" y="3322690"/>
                </a:cubicBezTo>
                <a:cubicBezTo>
                  <a:pt x="10519306" y="3553155"/>
                  <a:pt x="10521582" y="3721277"/>
                  <a:pt x="10515600" y="3915135"/>
                </a:cubicBezTo>
                <a:cubicBezTo>
                  <a:pt x="10509618" y="4108994"/>
                  <a:pt x="10502591" y="4418398"/>
                  <a:pt x="10515600" y="4566174"/>
                </a:cubicBezTo>
                <a:cubicBezTo>
                  <a:pt x="10528609" y="4713950"/>
                  <a:pt x="10552863" y="5047155"/>
                  <a:pt x="10515600" y="5334400"/>
                </a:cubicBezTo>
                <a:cubicBezTo>
                  <a:pt x="10478337" y="5621645"/>
                  <a:pt x="10530663" y="5793689"/>
                  <a:pt x="10515600" y="6044033"/>
                </a:cubicBezTo>
                <a:cubicBezTo>
                  <a:pt x="10512326" y="6140925"/>
                  <a:pt x="10431087" y="6232772"/>
                  <a:pt x="10330919" y="6228714"/>
                </a:cubicBezTo>
                <a:cubicBezTo>
                  <a:pt x="10239049" y="6213527"/>
                  <a:pt x="10073561" y="6218405"/>
                  <a:pt x="9958890" y="6228714"/>
                </a:cubicBezTo>
                <a:cubicBezTo>
                  <a:pt x="9844219" y="6239023"/>
                  <a:pt x="9683813" y="6244025"/>
                  <a:pt x="9586862" y="6228714"/>
                </a:cubicBezTo>
                <a:cubicBezTo>
                  <a:pt x="9489911" y="6213403"/>
                  <a:pt x="9106982" y="6256581"/>
                  <a:pt x="8808983" y="6228714"/>
                </a:cubicBezTo>
                <a:cubicBezTo>
                  <a:pt x="8510984" y="6200847"/>
                  <a:pt x="8356698" y="6200500"/>
                  <a:pt x="8031105" y="6228714"/>
                </a:cubicBezTo>
                <a:cubicBezTo>
                  <a:pt x="7705512" y="6256928"/>
                  <a:pt x="7659419" y="6215681"/>
                  <a:pt x="7354689" y="6228714"/>
                </a:cubicBezTo>
                <a:cubicBezTo>
                  <a:pt x="7049959" y="6241747"/>
                  <a:pt x="6839324" y="6199548"/>
                  <a:pt x="6576811" y="6228714"/>
                </a:cubicBezTo>
                <a:cubicBezTo>
                  <a:pt x="6314298" y="6257880"/>
                  <a:pt x="6337016" y="6244529"/>
                  <a:pt x="6103320" y="6228714"/>
                </a:cubicBezTo>
                <a:cubicBezTo>
                  <a:pt x="5869624" y="6212899"/>
                  <a:pt x="5684833" y="6246215"/>
                  <a:pt x="5528366" y="6228714"/>
                </a:cubicBezTo>
                <a:cubicBezTo>
                  <a:pt x="5371899" y="6211213"/>
                  <a:pt x="5339622" y="6226199"/>
                  <a:pt x="5156338" y="6228714"/>
                </a:cubicBezTo>
                <a:cubicBezTo>
                  <a:pt x="4973054" y="6231229"/>
                  <a:pt x="4729273" y="6217724"/>
                  <a:pt x="4479922" y="6228714"/>
                </a:cubicBezTo>
                <a:cubicBezTo>
                  <a:pt x="4230571" y="6239704"/>
                  <a:pt x="3986702" y="6216504"/>
                  <a:pt x="3803506" y="6228714"/>
                </a:cubicBezTo>
                <a:cubicBezTo>
                  <a:pt x="3620310" y="6240924"/>
                  <a:pt x="3490629" y="6226672"/>
                  <a:pt x="3330015" y="6228714"/>
                </a:cubicBezTo>
                <a:cubicBezTo>
                  <a:pt x="3169401" y="6230756"/>
                  <a:pt x="2783330" y="6266618"/>
                  <a:pt x="2552137" y="6228714"/>
                </a:cubicBezTo>
                <a:cubicBezTo>
                  <a:pt x="2320944" y="6190810"/>
                  <a:pt x="2220822" y="6248340"/>
                  <a:pt x="1977183" y="6228714"/>
                </a:cubicBezTo>
                <a:cubicBezTo>
                  <a:pt x="1733544" y="6209088"/>
                  <a:pt x="1617951" y="6212651"/>
                  <a:pt x="1402230" y="6228714"/>
                </a:cubicBezTo>
                <a:cubicBezTo>
                  <a:pt x="1186509" y="6244777"/>
                  <a:pt x="950352" y="6247289"/>
                  <a:pt x="827276" y="6228714"/>
                </a:cubicBezTo>
                <a:cubicBezTo>
                  <a:pt x="704200" y="6210139"/>
                  <a:pt x="434216" y="6252426"/>
                  <a:pt x="184681" y="6228714"/>
                </a:cubicBezTo>
                <a:cubicBezTo>
                  <a:pt x="80981" y="6252073"/>
                  <a:pt x="16673" y="6133672"/>
                  <a:pt x="0" y="6044033"/>
                </a:cubicBezTo>
                <a:cubicBezTo>
                  <a:pt x="14284" y="5803972"/>
                  <a:pt x="-11399" y="5534737"/>
                  <a:pt x="0" y="5334400"/>
                </a:cubicBezTo>
                <a:cubicBezTo>
                  <a:pt x="11399" y="5134063"/>
                  <a:pt x="5493" y="4878874"/>
                  <a:pt x="0" y="4683361"/>
                </a:cubicBezTo>
                <a:cubicBezTo>
                  <a:pt x="-5493" y="4487848"/>
                  <a:pt x="-5271" y="4289361"/>
                  <a:pt x="0" y="3973729"/>
                </a:cubicBezTo>
                <a:cubicBezTo>
                  <a:pt x="5271" y="3658097"/>
                  <a:pt x="7255" y="3564963"/>
                  <a:pt x="0" y="3264096"/>
                </a:cubicBezTo>
                <a:cubicBezTo>
                  <a:pt x="-7255" y="2963229"/>
                  <a:pt x="-12306" y="2892625"/>
                  <a:pt x="0" y="2730244"/>
                </a:cubicBezTo>
                <a:cubicBezTo>
                  <a:pt x="12306" y="2567863"/>
                  <a:pt x="-5632" y="2350252"/>
                  <a:pt x="0" y="2254985"/>
                </a:cubicBezTo>
                <a:cubicBezTo>
                  <a:pt x="5632" y="2159718"/>
                  <a:pt x="-12309" y="1933453"/>
                  <a:pt x="0" y="1779727"/>
                </a:cubicBezTo>
                <a:cubicBezTo>
                  <a:pt x="12309" y="1626001"/>
                  <a:pt x="-22310" y="1317701"/>
                  <a:pt x="0" y="1011501"/>
                </a:cubicBezTo>
                <a:cubicBezTo>
                  <a:pt x="22310" y="705301"/>
                  <a:pt x="40232" y="421635"/>
                  <a:pt x="0" y="184681"/>
                </a:cubicBezTo>
                <a:close/>
              </a:path>
              <a:path w="105156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52877" y="-13103"/>
                  <a:pt x="700457" y="16609"/>
                  <a:pt x="962559" y="0"/>
                </a:cubicBezTo>
                <a:cubicBezTo>
                  <a:pt x="1224661" y="-16609"/>
                  <a:pt x="1424419" y="-23590"/>
                  <a:pt x="1841900" y="0"/>
                </a:cubicBezTo>
                <a:cubicBezTo>
                  <a:pt x="2259381" y="23590"/>
                  <a:pt x="2050574" y="7659"/>
                  <a:pt x="2213929" y="0"/>
                </a:cubicBezTo>
                <a:cubicBezTo>
                  <a:pt x="2377284" y="-7659"/>
                  <a:pt x="2748359" y="-15549"/>
                  <a:pt x="2890344" y="0"/>
                </a:cubicBezTo>
                <a:cubicBezTo>
                  <a:pt x="3032329" y="15549"/>
                  <a:pt x="3163337" y="1458"/>
                  <a:pt x="3262373" y="0"/>
                </a:cubicBezTo>
                <a:cubicBezTo>
                  <a:pt x="3361409" y="-1458"/>
                  <a:pt x="3788559" y="-18089"/>
                  <a:pt x="3938789" y="0"/>
                </a:cubicBezTo>
                <a:cubicBezTo>
                  <a:pt x="4089019" y="18089"/>
                  <a:pt x="4372322" y="-26590"/>
                  <a:pt x="4513743" y="0"/>
                </a:cubicBezTo>
                <a:cubicBezTo>
                  <a:pt x="4655164" y="26590"/>
                  <a:pt x="5018666" y="13025"/>
                  <a:pt x="5291621" y="0"/>
                </a:cubicBezTo>
                <a:cubicBezTo>
                  <a:pt x="5564576" y="-13025"/>
                  <a:pt x="5535886" y="-16446"/>
                  <a:pt x="5663650" y="0"/>
                </a:cubicBezTo>
                <a:cubicBezTo>
                  <a:pt x="5791414" y="16446"/>
                  <a:pt x="5969296" y="9641"/>
                  <a:pt x="6238603" y="0"/>
                </a:cubicBezTo>
                <a:cubicBezTo>
                  <a:pt x="6507910" y="-9641"/>
                  <a:pt x="6813142" y="30699"/>
                  <a:pt x="7016481" y="0"/>
                </a:cubicBezTo>
                <a:cubicBezTo>
                  <a:pt x="7219820" y="-30699"/>
                  <a:pt x="7272825" y="-5844"/>
                  <a:pt x="7388510" y="0"/>
                </a:cubicBezTo>
                <a:cubicBezTo>
                  <a:pt x="7504195" y="5844"/>
                  <a:pt x="7951208" y="31330"/>
                  <a:pt x="8166388" y="0"/>
                </a:cubicBezTo>
                <a:cubicBezTo>
                  <a:pt x="8381568" y="-31330"/>
                  <a:pt x="8448087" y="10978"/>
                  <a:pt x="8538417" y="0"/>
                </a:cubicBezTo>
                <a:cubicBezTo>
                  <a:pt x="8628747" y="-10978"/>
                  <a:pt x="9065330" y="919"/>
                  <a:pt x="9417758" y="0"/>
                </a:cubicBezTo>
                <a:cubicBezTo>
                  <a:pt x="9770186" y="-919"/>
                  <a:pt x="10120377" y="2683"/>
                  <a:pt x="10330919" y="0"/>
                </a:cubicBezTo>
                <a:cubicBezTo>
                  <a:pt x="10430098" y="20358"/>
                  <a:pt x="10528006" y="86721"/>
                  <a:pt x="10515600" y="184681"/>
                </a:cubicBezTo>
                <a:cubicBezTo>
                  <a:pt x="10544700" y="543576"/>
                  <a:pt x="10532263" y="684998"/>
                  <a:pt x="10515600" y="952907"/>
                </a:cubicBezTo>
                <a:cubicBezTo>
                  <a:pt x="10498937" y="1220816"/>
                  <a:pt x="10500322" y="1287782"/>
                  <a:pt x="10515600" y="1545353"/>
                </a:cubicBezTo>
                <a:cubicBezTo>
                  <a:pt x="10530878" y="1802924"/>
                  <a:pt x="10537084" y="1817334"/>
                  <a:pt x="10515600" y="2020611"/>
                </a:cubicBezTo>
                <a:cubicBezTo>
                  <a:pt x="10494116" y="2223888"/>
                  <a:pt x="10511842" y="2378609"/>
                  <a:pt x="10515600" y="2730244"/>
                </a:cubicBezTo>
                <a:cubicBezTo>
                  <a:pt x="10519358" y="3081879"/>
                  <a:pt x="10482013" y="3187875"/>
                  <a:pt x="10515600" y="3498470"/>
                </a:cubicBezTo>
                <a:cubicBezTo>
                  <a:pt x="10549187" y="3809065"/>
                  <a:pt x="10489441" y="3997475"/>
                  <a:pt x="10515600" y="4208103"/>
                </a:cubicBezTo>
                <a:cubicBezTo>
                  <a:pt x="10541759" y="4418731"/>
                  <a:pt x="10530946" y="4639834"/>
                  <a:pt x="10515600" y="4859142"/>
                </a:cubicBezTo>
                <a:cubicBezTo>
                  <a:pt x="10500254" y="5078450"/>
                  <a:pt x="10543343" y="5279693"/>
                  <a:pt x="10515600" y="5451587"/>
                </a:cubicBezTo>
                <a:cubicBezTo>
                  <a:pt x="10487857" y="5623482"/>
                  <a:pt x="10511240" y="5786173"/>
                  <a:pt x="10515600" y="6044033"/>
                </a:cubicBezTo>
                <a:cubicBezTo>
                  <a:pt x="10502379" y="6131552"/>
                  <a:pt x="10423206" y="6223959"/>
                  <a:pt x="10330919" y="6228714"/>
                </a:cubicBezTo>
                <a:cubicBezTo>
                  <a:pt x="10170675" y="6244029"/>
                  <a:pt x="10092810" y="6210269"/>
                  <a:pt x="9857428" y="6228714"/>
                </a:cubicBezTo>
                <a:cubicBezTo>
                  <a:pt x="9622046" y="6247159"/>
                  <a:pt x="9427733" y="6214626"/>
                  <a:pt x="9079550" y="6228714"/>
                </a:cubicBezTo>
                <a:cubicBezTo>
                  <a:pt x="8731367" y="6242802"/>
                  <a:pt x="8820954" y="6217683"/>
                  <a:pt x="8707521" y="6228714"/>
                </a:cubicBezTo>
                <a:cubicBezTo>
                  <a:pt x="8594088" y="6239745"/>
                  <a:pt x="8232679" y="6261493"/>
                  <a:pt x="7929643" y="6228714"/>
                </a:cubicBezTo>
                <a:cubicBezTo>
                  <a:pt x="7626607" y="6195935"/>
                  <a:pt x="7490995" y="6246239"/>
                  <a:pt x="7354689" y="6228714"/>
                </a:cubicBezTo>
                <a:cubicBezTo>
                  <a:pt x="7218383" y="6211189"/>
                  <a:pt x="6895777" y="6239937"/>
                  <a:pt x="6678273" y="6228714"/>
                </a:cubicBezTo>
                <a:cubicBezTo>
                  <a:pt x="6460769" y="6217491"/>
                  <a:pt x="6308628" y="6199160"/>
                  <a:pt x="6001857" y="6228714"/>
                </a:cubicBezTo>
                <a:cubicBezTo>
                  <a:pt x="5695086" y="6258268"/>
                  <a:pt x="5760126" y="6213834"/>
                  <a:pt x="5528366" y="6228714"/>
                </a:cubicBezTo>
                <a:cubicBezTo>
                  <a:pt x="5296606" y="6243594"/>
                  <a:pt x="5099277" y="6231927"/>
                  <a:pt x="4851950" y="6228714"/>
                </a:cubicBezTo>
                <a:cubicBezTo>
                  <a:pt x="4604623" y="6225501"/>
                  <a:pt x="4388250" y="6259853"/>
                  <a:pt x="4074072" y="6228714"/>
                </a:cubicBezTo>
                <a:cubicBezTo>
                  <a:pt x="3759894" y="6197575"/>
                  <a:pt x="3679876" y="6229171"/>
                  <a:pt x="3296194" y="6228714"/>
                </a:cubicBezTo>
                <a:cubicBezTo>
                  <a:pt x="2912512" y="6228257"/>
                  <a:pt x="3042511" y="6216381"/>
                  <a:pt x="2924165" y="6228714"/>
                </a:cubicBezTo>
                <a:cubicBezTo>
                  <a:pt x="2805819" y="6241047"/>
                  <a:pt x="2344765" y="6235236"/>
                  <a:pt x="2146287" y="6228714"/>
                </a:cubicBezTo>
                <a:cubicBezTo>
                  <a:pt x="1947809" y="6222192"/>
                  <a:pt x="1693682" y="6208641"/>
                  <a:pt x="1571334" y="6228714"/>
                </a:cubicBezTo>
                <a:cubicBezTo>
                  <a:pt x="1448986" y="6248787"/>
                  <a:pt x="1067696" y="6194962"/>
                  <a:pt x="793455" y="6228714"/>
                </a:cubicBezTo>
                <a:cubicBezTo>
                  <a:pt x="519214" y="6262466"/>
                  <a:pt x="440108" y="6202343"/>
                  <a:pt x="184681" y="6228714"/>
                </a:cubicBezTo>
                <a:cubicBezTo>
                  <a:pt x="94405" y="6226146"/>
                  <a:pt x="-11354" y="6163996"/>
                  <a:pt x="0" y="6044033"/>
                </a:cubicBezTo>
                <a:cubicBezTo>
                  <a:pt x="15308" y="5906272"/>
                  <a:pt x="20780" y="5733007"/>
                  <a:pt x="0" y="5568774"/>
                </a:cubicBezTo>
                <a:cubicBezTo>
                  <a:pt x="-20780" y="5404541"/>
                  <a:pt x="-34646" y="5010505"/>
                  <a:pt x="0" y="4800548"/>
                </a:cubicBezTo>
                <a:cubicBezTo>
                  <a:pt x="34646" y="4590591"/>
                  <a:pt x="-21078" y="4431241"/>
                  <a:pt x="0" y="4325290"/>
                </a:cubicBezTo>
                <a:cubicBezTo>
                  <a:pt x="21078" y="4219339"/>
                  <a:pt x="11371" y="3916821"/>
                  <a:pt x="0" y="3615657"/>
                </a:cubicBezTo>
                <a:cubicBezTo>
                  <a:pt x="-11371" y="3314493"/>
                  <a:pt x="25106" y="3196824"/>
                  <a:pt x="0" y="3023212"/>
                </a:cubicBezTo>
                <a:cubicBezTo>
                  <a:pt x="-25106" y="2849600"/>
                  <a:pt x="-11982" y="2686754"/>
                  <a:pt x="0" y="2547953"/>
                </a:cubicBezTo>
                <a:cubicBezTo>
                  <a:pt x="11982" y="2409152"/>
                  <a:pt x="34798" y="2033775"/>
                  <a:pt x="0" y="1779727"/>
                </a:cubicBezTo>
                <a:cubicBezTo>
                  <a:pt x="-34798" y="1525679"/>
                  <a:pt x="-11835" y="1435708"/>
                  <a:pt x="0" y="1304468"/>
                </a:cubicBezTo>
                <a:cubicBezTo>
                  <a:pt x="11835" y="1173228"/>
                  <a:pt x="-10721" y="682350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7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5C443C-4E36-9705-1BC8-60601F532804}"/>
              </a:ext>
            </a:extLst>
          </p:cNvPr>
          <p:cNvSpPr txBox="1"/>
          <p:nvPr/>
        </p:nvSpPr>
        <p:spPr>
          <a:xfrm>
            <a:off x="1562100" y="7620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January 1, 2025 – Starting New Classes</a:t>
            </a:r>
          </a:p>
          <a:p>
            <a:pPr algn="ctr"/>
            <a:r>
              <a:rPr lang="en-US" sz="3600" b="1" i="1" dirty="0">
                <a:solidFill>
                  <a:srgbClr val="6600FF"/>
                </a:solidFill>
              </a:rPr>
              <a:t>Five Year+ Bible Survey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213026-12E0-02A5-FA91-1507D8B7C188}"/>
              </a:ext>
            </a:extLst>
          </p:cNvPr>
          <p:cNvSpPr txBox="1"/>
          <p:nvPr/>
        </p:nvSpPr>
        <p:spPr>
          <a:xfrm>
            <a:off x="1752600" y="2286000"/>
            <a:ext cx="91821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Start in Genesis (Wednesday)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Start in Matthew (Sunday)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Good time to start coming to Bible class (all ages)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Will cover every book of the Bible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You will know your Bible better than have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rgbClr val="6600FF"/>
                </a:solidFill>
              </a:rPr>
              <a:t>Could you meet the challenge of being a better Bible student for next five+ years?</a:t>
            </a:r>
          </a:p>
        </p:txBody>
      </p:sp>
    </p:spTree>
    <p:extLst>
      <p:ext uri="{BB962C8B-B14F-4D97-AF65-F5344CB8AC3E}">
        <p14:creationId xmlns:p14="http://schemas.microsoft.com/office/powerpoint/2010/main" val="103137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304800"/>
            <a:ext cx="746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A Local Church is Only As Strong 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</a:rPr>
              <a:t>as the Bible Classes it Has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2743200"/>
            <a:ext cx="11049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Christianity is a taught religion (John 6:45)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Understanding is gained by instruction (Acts 8:30-35)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Our Lord was a teacher (Matt. 5:2; 7:29; John 13:13)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Thus, we should give careful attention to our teaching / class program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8A562E-0866-D09B-0F09-AF8C5C35BC12}"/>
              </a:ext>
            </a:extLst>
          </p:cNvPr>
          <p:cNvSpPr txBox="1"/>
          <p:nvPr/>
        </p:nvSpPr>
        <p:spPr>
          <a:xfrm>
            <a:off x="2362200" y="276761"/>
            <a:ext cx="746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A Local Church is Only As Strong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</a:rPr>
              <a:t>as the Bible Classes it Has</a:t>
            </a:r>
          </a:p>
        </p:txBody>
      </p:sp>
    </p:spTree>
    <p:extLst>
      <p:ext uri="{BB962C8B-B14F-4D97-AF65-F5344CB8AC3E}">
        <p14:creationId xmlns:p14="http://schemas.microsoft.com/office/powerpoint/2010/main" val="395481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2991" y="914400"/>
            <a:ext cx="9435596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88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Building Up The Church</a:t>
            </a:r>
          </a:p>
          <a:p>
            <a:pPr algn="ctr">
              <a:defRPr/>
            </a:pPr>
            <a:r>
              <a:rPr lang="en-US" sz="88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Through</a:t>
            </a:r>
          </a:p>
          <a:p>
            <a:pPr algn="ctr">
              <a:defRPr/>
            </a:pPr>
            <a:r>
              <a:rPr lang="en-US" sz="88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Quality Bible Classes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F1EDDB1-CBBE-D66A-FEA4-3A8AFFF8D7E2}"/>
              </a:ext>
            </a:extLst>
          </p:cNvPr>
          <p:cNvSpPr/>
          <p:nvPr/>
        </p:nvSpPr>
        <p:spPr>
          <a:xfrm>
            <a:off x="540089" y="5293816"/>
            <a:ext cx="11201400" cy="9906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Let’s look at some things that will be helpful to: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Teachers, Students and the Parents</a:t>
            </a:r>
          </a:p>
        </p:txBody>
      </p:sp>
    </p:spTree>
    <p:extLst>
      <p:ext uri="{BB962C8B-B14F-4D97-AF65-F5344CB8AC3E}">
        <p14:creationId xmlns:p14="http://schemas.microsoft.com/office/powerpoint/2010/main" val="394678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_YSfqKkSKZGY/TU4EsBfiXKI/AAAAAAAAALk/RRXditvdztc/s1600/sgs+divide+chur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2943605"/>
            <a:ext cx="4800600" cy="38191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7161" y="986812"/>
            <a:ext cx="441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Times When</a:t>
            </a:r>
          </a:p>
          <a:p>
            <a:pPr algn="ctr"/>
            <a:r>
              <a:rPr lang="en-US" sz="3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Divided into Groups</a:t>
            </a:r>
          </a:p>
          <a:p>
            <a:pPr algn="ctr"/>
            <a:r>
              <a:rPr lang="en-US" sz="3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4599" y="117694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12203" y="66066"/>
            <a:ext cx="4985162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4 And they were all filled with the Holy Spirit and began to speak with other tongues, as the Spirit gave </a:t>
            </a:r>
            <a:r>
              <a:rPr lang="en-US" sz="2400" b="1" u="sng" dirty="0">
                <a:solidFill>
                  <a:srgbClr val="C00000"/>
                </a:solidFill>
              </a:rPr>
              <a:t>them</a:t>
            </a:r>
            <a:r>
              <a:rPr lang="en-US" sz="2400" dirty="0"/>
              <a:t> utterance. </a:t>
            </a:r>
          </a:p>
          <a:p>
            <a:r>
              <a:rPr lang="en-US" sz="2400" dirty="0"/>
              <a:t>5 And there were dwelling in Jerusalem Jews, devout men, from every nation under heaven. </a:t>
            </a:r>
          </a:p>
          <a:p>
            <a:r>
              <a:rPr lang="en-US" sz="2400" dirty="0"/>
              <a:t>6 And when this sound occurred, the multitude came together, and were confused, because everyone heard </a:t>
            </a:r>
            <a:r>
              <a:rPr lang="en-US" sz="2400" b="1" u="sng" dirty="0">
                <a:solidFill>
                  <a:srgbClr val="C00000"/>
                </a:solidFill>
              </a:rPr>
              <a:t>them</a:t>
            </a:r>
            <a:r>
              <a:rPr lang="en-US" sz="2400" dirty="0"/>
              <a:t> speak in his own language. </a:t>
            </a:r>
          </a:p>
          <a:p>
            <a:r>
              <a:rPr lang="en-US" sz="2400" dirty="0"/>
              <a:t>7 Then they were all amazed and marveled, saying to one another, "Look, are not </a:t>
            </a:r>
            <a:r>
              <a:rPr lang="en-US" sz="2400" b="1" u="sng" dirty="0">
                <a:solidFill>
                  <a:srgbClr val="C00000"/>
                </a:solidFill>
              </a:rPr>
              <a:t>all these who speak </a:t>
            </a:r>
            <a:r>
              <a:rPr lang="en-US" sz="2400" dirty="0"/>
              <a:t>Galileans? </a:t>
            </a:r>
          </a:p>
          <a:p>
            <a:r>
              <a:rPr lang="en-US" sz="2400" dirty="0"/>
              <a:t>8 And how is it that we hear, each in our own language in which we were born? </a:t>
            </a:r>
          </a:p>
        </p:txBody>
      </p:sp>
    </p:spTree>
    <p:extLst>
      <p:ext uri="{BB962C8B-B14F-4D97-AF65-F5344CB8AC3E}">
        <p14:creationId xmlns:p14="http://schemas.microsoft.com/office/powerpoint/2010/main" val="123015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hurchesofchristinasia.org/windsong/virtual/album/slides/Adult%20Bible%20Class%20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362635"/>
            <a:ext cx="8496300" cy="646331"/>
          </a:xfrm>
          <a:custGeom>
            <a:avLst/>
            <a:gdLst>
              <a:gd name="connsiteX0" fmla="*/ 0 w 8496300"/>
              <a:gd name="connsiteY0" fmla="*/ 0 h 646331"/>
              <a:gd name="connsiteX1" fmla="*/ 481457 w 8496300"/>
              <a:gd name="connsiteY1" fmla="*/ 0 h 646331"/>
              <a:gd name="connsiteX2" fmla="*/ 877951 w 8496300"/>
              <a:gd name="connsiteY2" fmla="*/ 0 h 646331"/>
              <a:gd name="connsiteX3" fmla="*/ 1444371 w 8496300"/>
              <a:gd name="connsiteY3" fmla="*/ 0 h 646331"/>
              <a:gd name="connsiteX4" fmla="*/ 1755902 w 8496300"/>
              <a:gd name="connsiteY4" fmla="*/ 0 h 646331"/>
              <a:gd name="connsiteX5" fmla="*/ 2152396 w 8496300"/>
              <a:gd name="connsiteY5" fmla="*/ 0 h 646331"/>
              <a:gd name="connsiteX6" fmla="*/ 2888742 w 8496300"/>
              <a:gd name="connsiteY6" fmla="*/ 0 h 646331"/>
              <a:gd name="connsiteX7" fmla="*/ 3455162 w 8496300"/>
              <a:gd name="connsiteY7" fmla="*/ 0 h 646331"/>
              <a:gd name="connsiteX8" fmla="*/ 3851656 w 8496300"/>
              <a:gd name="connsiteY8" fmla="*/ 0 h 646331"/>
              <a:gd name="connsiteX9" fmla="*/ 4163187 w 8496300"/>
              <a:gd name="connsiteY9" fmla="*/ 0 h 646331"/>
              <a:gd name="connsiteX10" fmla="*/ 4644644 w 8496300"/>
              <a:gd name="connsiteY10" fmla="*/ 0 h 646331"/>
              <a:gd name="connsiteX11" fmla="*/ 5211064 w 8496300"/>
              <a:gd name="connsiteY11" fmla="*/ 0 h 646331"/>
              <a:gd name="connsiteX12" fmla="*/ 5607558 w 8496300"/>
              <a:gd name="connsiteY12" fmla="*/ 0 h 646331"/>
              <a:gd name="connsiteX13" fmla="*/ 6343904 w 8496300"/>
              <a:gd name="connsiteY13" fmla="*/ 0 h 646331"/>
              <a:gd name="connsiteX14" fmla="*/ 6825361 w 8496300"/>
              <a:gd name="connsiteY14" fmla="*/ 0 h 646331"/>
              <a:gd name="connsiteX15" fmla="*/ 7306818 w 8496300"/>
              <a:gd name="connsiteY15" fmla="*/ 0 h 646331"/>
              <a:gd name="connsiteX16" fmla="*/ 7788275 w 8496300"/>
              <a:gd name="connsiteY16" fmla="*/ 0 h 646331"/>
              <a:gd name="connsiteX17" fmla="*/ 8496300 w 8496300"/>
              <a:gd name="connsiteY17" fmla="*/ 0 h 646331"/>
              <a:gd name="connsiteX18" fmla="*/ 8496300 w 8496300"/>
              <a:gd name="connsiteY18" fmla="*/ 303776 h 646331"/>
              <a:gd name="connsiteX19" fmla="*/ 8496300 w 8496300"/>
              <a:gd name="connsiteY19" fmla="*/ 646331 h 646331"/>
              <a:gd name="connsiteX20" fmla="*/ 8184769 w 8496300"/>
              <a:gd name="connsiteY20" fmla="*/ 646331 h 646331"/>
              <a:gd name="connsiteX21" fmla="*/ 7788275 w 8496300"/>
              <a:gd name="connsiteY21" fmla="*/ 646331 h 646331"/>
              <a:gd name="connsiteX22" fmla="*/ 7136892 w 8496300"/>
              <a:gd name="connsiteY22" fmla="*/ 646331 h 646331"/>
              <a:gd name="connsiteX23" fmla="*/ 6570472 w 8496300"/>
              <a:gd name="connsiteY23" fmla="*/ 646331 h 646331"/>
              <a:gd name="connsiteX24" fmla="*/ 5834126 w 8496300"/>
              <a:gd name="connsiteY24" fmla="*/ 646331 h 646331"/>
              <a:gd name="connsiteX25" fmla="*/ 5437632 w 8496300"/>
              <a:gd name="connsiteY25" fmla="*/ 646331 h 646331"/>
              <a:gd name="connsiteX26" fmla="*/ 4701286 w 8496300"/>
              <a:gd name="connsiteY26" fmla="*/ 646331 h 646331"/>
              <a:gd name="connsiteX27" fmla="*/ 4389755 w 8496300"/>
              <a:gd name="connsiteY27" fmla="*/ 646331 h 646331"/>
              <a:gd name="connsiteX28" fmla="*/ 3653409 w 8496300"/>
              <a:gd name="connsiteY28" fmla="*/ 646331 h 646331"/>
              <a:gd name="connsiteX29" fmla="*/ 2917063 w 8496300"/>
              <a:gd name="connsiteY29" fmla="*/ 646331 h 646331"/>
              <a:gd name="connsiteX30" fmla="*/ 2350643 w 8496300"/>
              <a:gd name="connsiteY30" fmla="*/ 646331 h 646331"/>
              <a:gd name="connsiteX31" fmla="*/ 1954149 w 8496300"/>
              <a:gd name="connsiteY31" fmla="*/ 646331 h 646331"/>
              <a:gd name="connsiteX32" fmla="*/ 1472692 w 8496300"/>
              <a:gd name="connsiteY32" fmla="*/ 646331 h 646331"/>
              <a:gd name="connsiteX33" fmla="*/ 821309 w 8496300"/>
              <a:gd name="connsiteY33" fmla="*/ 646331 h 646331"/>
              <a:gd name="connsiteX34" fmla="*/ 0 w 8496300"/>
              <a:gd name="connsiteY34" fmla="*/ 646331 h 646331"/>
              <a:gd name="connsiteX35" fmla="*/ 0 w 8496300"/>
              <a:gd name="connsiteY35" fmla="*/ 336092 h 646331"/>
              <a:gd name="connsiteX36" fmla="*/ 0 w 8496300"/>
              <a:gd name="connsiteY36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496300" h="646331" extrusionOk="0">
                <a:moveTo>
                  <a:pt x="0" y="0"/>
                </a:moveTo>
                <a:cubicBezTo>
                  <a:pt x="151394" y="-26744"/>
                  <a:pt x="384562" y="6783"/>
                  <a:pt x="481457" y="0"/>
                </a:cubicBezTo>
                <a:cubicBezTo>
                  <a:pt x="578352" y="-6783"/>
                  <a:pt x="723303" y="40113"/>
                  <a:pt x="877951" y="0"/>
                </a:cubicBezTo>
                <a:cubicBezTo>
                  <a:pt x="1032599" y="-40113"/>
                  <a:pt x="1198306" y="14208"/>
                  <a:pt x="1444371" y="0"/>
                </a:cubicBezTo>
                <a:cubicBezTo>
                  <a:pt x="1690436" y="-14208"/>
                  <a:pt x="1685662" y="13389"/>
                  <a:pt x="1755902" y="0"/>
                </a:cubicBezTo>
                <a:cubicBezTo>
                  <a:pt x="1826142" y="-13389"/>
                  <a:pt x="2019844" y="37695"/>
                  <a:pt x="2152396" y="0"/>
                </a:cubicBezTo>
                <a:cubicBezTo>
                  <a:pt x="2284948" y="-37695"/>
                  <a:pt x="2573798" y="75185"/>
                  <a:pt x="2888742" y="0"/>
                </a:cubicBezTo>
                <a:cubicBezTo>
                  <a:pt x="3203686" y="-75185"/>
                  <a:pt x="3276834" y="40196"/>
                  <a:pt x="3455162" y="0"/>
                </a:cubicBezTo>
                <a:cubicBezTo>
                  <a:pt x="3633490" y="-40196"/>
                  <a:pt x="3767002" y="25964"/>
                  <a:pt x="3851656" y="0"/>
                </a:cubicBezTo>
                <a:cubicBezTo>
                  <a:pt x="3936310" y="-25964"/>
                  <a:pt x="4045404" y="7694"/>
                  <a:pt x="4163187" y="0"/>
                </a:cubicBezTo>
                <a:cubicBezTo>
                  <a:pt x="4280970" y="-7694"/>
                  <a:pt x="4414284" y="2040"/>
                  <a:pt x="4644644" y="0"/>
                </a:cubicBezTo>
                <a:cubicBezTo>
                  <a:pt x="4875004" y="-2040"/>
                  <a:pt x="5037973" y="8284"/>
                  <a:pt x="5211064" y="0"/>
                </a:cubicBezTo>
                <a:cubicBezTo>
                  <a:pt x="5384155" y="-8284"/>
                  <a:pt x="5449588" y="37983"/>
                  <a:pt x="5607558" y="0"/>
                </a:cubicBezTo>
                <a:cubicBezTo>
                  <a:pt x="5765528" y="-37983"/>
                  <a:pt x="6051052" y="61234"/>
                  <a:pt x="6343904" y="0"/>
                </a:cubicBezTo>
                <a:cubicBezTo>
                  <a:pt x="6636756" y="-61234"/>
                  <a:pt x="6700111" y="54753"/>
                  <a:pt x="6825361" y="0"/>
                </a:cubicBezTo>
                <a:cubicBezTo>
                  <a:pt x="6950611" y="-54753"/>
                  <a:pt x="7073803" y="48400"/>
                  <a:pt x="7306818" y="0"/>
                </a:cubicBezTo>
                <a:cubicBezTo>
                  <a:pt x="7539833" y="-48400"/>
                  <a:pt x="7612068" y="3302"/>
                  <a:pt x="7788275" y="0"/>
                </a:cubicBezTo>
                <a:cubicBezTo>
                  <a:pt x="7964482" y="-3302"/>
                  <a:pt x="8332414" y="61757"/>
                  <a:pt x="8496300" y="0"/>
                </a:cubicBezTo>
                <a:cubicBezTo>
                  <a:pt x="8524826" y="109696"/>
                  <a:pt x="8487743" y="233173"/>
                  <a:pt x="8496300" y="303776"/>
                </a:cubicBezTo>
                <a:cubicBezTo>
                  <a:pt x="8504857" y="374379"/>
                  <a:pt x="8494630" y="504907"/>
                  <a:pt x="8496300" y="646331"/>
                </a:cubicBezTo>
                <a:cubicBezTo>
                  <a:pt x="8398767" y="646946"/>
                  <a:pt x="8292960" y="634491"/>
                  <a:pt x="8184769" y="646331"/>
                </a:cubicBezTo>
                <a:cubicBezTo>
                  <a:pt x="8076578" y="658171"/>
                  <a:pt x="7950936" y="633407"/>
                  <a:pt x="7788275" y="646331"/>
                </a:cubicBezTo>
                <a:cubicBezTo>
                  <a:pt x="7625614" y="659255"/>
                  <a:pt x="7277087" y="577833"/>
                  <a:pt x="7136892" y="646331"/>
                </a:cubicBezTo>
                <a:cubicBezTo>
                  <a:pt x="6996697" y="714829"/>
                  <a:pt x="6828161" y="612741"/>
                  <a:pt x="6570472" y="646331"/>
                </a:cubicBezTo>
                <a:cubicBezTo>
                  <a:pt x="6312783" y="679921"/>
                  <a:pt x="6168673" y="612902"/>
                  <a:pt x="5834126" y="646331"/>
                </a:cubicBezTo>
                <a:cubicBezTo>
                  <a:pt x="5499579" y="679760"/>
                  <a:pt x="5517139" y="598758"/>
                  <a:pt x="5437632" y="646331"/>
                </a:cubicBezTo>
                <a:cubicBezTo>
                  <a:pt x="5358125" y="693904"/>
                  <a:pt x="5042283" y="634555"/>
                  <a:pt x="4701286" y="646331"/>
                </a:cubicBezTo>
                <a:cubicBezTo>
                  <a:pt x="4360289" y="658107"/>
                  <a:pt x="4539421" y="644583"/>
                  <a:pt x="4389755" y="646331"/>
                </a:cubicBezTo>
                <a:cubicBezTo>
                  <a:pt x="4240089" y="648079"/>
                  <a:pt x="3984671" y="588171"/>
                  <a:pt x="3653409" y="646331"/>
                </a:cubicBezTo>
                <a:cubicBezTo>
                  <a:pt x="3322147" y="704491"/>
                  <a:pt x="3241488" y="602979"/>
                  <a:pt x="2917063" y="646331"/>
                </a:cubicBezTo>
                <a:cubicBezTo>
                  <a:pt x="2592638" y="689683"/>
                  <a:pt x="2514753" y="612180"/>
                  <a:pt x="2350643" y="646331"/>
                </a:cubicBezTo>
                <a:cubicBezTo>
                  <a:pt x="2186533" y="680482"/>
                  <a:pt x="2137837" y="641538"/>
                  <a:pt x="1954149" y="646331"/>
                </a:cubicBezTo>
                <a:cubicBezTo>
                  <a:pt x="1770461" y="651124"/>
                  <a:pt x="1668602" y="640842"/>
                  <a:pt x="1472692" y="646331"/>
                </a:cubicBezTo>
                <a:cubicBezTo>
                  <a:pt x="1276782" y="651820"/>
                  <a:pt x="1005367" y="613684"/>
                  <a:pt x="821309" y="646331"/>
                </a:cubicBezTo>
                <a:cubicBezTo>
                  <a:pt x="637251" y="678978"/>
                  <a:pt x="242835" y="603206"/>
                  <a:pt x="0" y="646331"/>
                </a:cubicBezTo>
                <a:cubicBezTo>
                  <a:pt x="-5302" y="527798"/>
                  <a:pt x="3658" y="452277"/>
                  <a:pt x="0" y="336092"/>
                </a:cubicBezTo>
                <a:cubicBezTo>
                  <a:pt x="-3658" y="219907"/>
                  <a:pt x="1774" y="69924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4145245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Not All Classes Are </a:t>
            </a:r>
            <a:r>
              <a:rPr lang="en-US" sz="3600" b="1" i="1" dirty="0"/>
              <a:t>Quality</a:t>
            </a:r>
            <a:r>
              <a:rPr lang="en-US" sz="3600" b="1" dirty="0"/>
              <a:t> Bible Classes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394326"/>
            <a:ext cx="8686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Pooling of ignorance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900" b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Discussion of opinion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900" b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Little discussion of the text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900" b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Read the workbook to class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900" b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Teacher unprepared to truly instruct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900" b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Students not ready for lesson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900" b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Fail to learn the point of the text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900" b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Clueless on Bible periods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900" b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Read a few verses: “Means what it says”</a:t>
            </a:r>
          </a:p>
        </p:txBody>
      </p:sp>
    </p:spTree>
    <p:extLst>
      <p:ext uri="{BB962C8B-B14F-4D97-AF65-F5344CB8AC3E}">
        <p14:creationId xmlns:p14="http://schemas.microsoft.com/office/powerpoint/2010/main" val="179394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FDE21-2688-CEA3-B21D-74CEF0171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ible class notebook 5 Questions to Make Every Bible Class Zing">
            <a:extLst>
              <a:ext uri="{FF2B5EF4-FFF2-40B4-BE49-F238E27FC236}">
                <a16:creationId xmlns:a16="http://schemas.microsoft.com/office/drawing/2014/main" id="{6DFD521E-E0F6-3599-36C3-F80F1A728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7871583" y="42418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cdn.eurweb.com/wp-content/uploads/2010/07/BibleSchool.jpg">
            <a:extLst>
              <a:ext uri="{FF2B5EF4-FFF2-40B4-BE49-F238E27FC236}">
                <a16:creationId xmlns:a16="http://schemas.microsoft.com/office/drawing/2014/main" id="{53043F81-E646-BB0B-CF4C-A934E4573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23981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725F3A0-1A75-8836-F85A-1894023F8517}"/>
              </a:ext>
            </a:extLst>
          </p:cNvPr>
          <p:cNvSpPr/>
          <p:nvPr/>
        </p:nvSpPr>
        <p:spPr>
          <a:xfrm>
            <a:off x="1320800" y="2167593"/>
            <a:ext cx="9077505" cy="956608"/>
          </a:xfrm>
          <a:custGeom>
            <a:avLst/>
            <a:gdLst>
              <a:gd name="connsiteX0" fmla="*/ 0 w 9077505"/>
              <a:gd name="connsiteY0" fmla="*/ 478304 h 956608"/>
              <a:gd name="connsiteX1" fmla="*/ 4538753 w 9077505"/>
              <a:gd name="connsiteY1" fmla="*/ 0 h 956608"/>
              <a:gd name="connsiteX2" fmla="*/ 9077506 w 9077505"/>
              <a:gd name="connsiteY2" fmla="*/ 478304 h 956608"/>
              <a:gd name="connsiteX3" fmla="*/ 4538753 w 9077505"/>
              <a:gd name="connsiteY3" fmla="*/ 956608 h 956608"/>
              <a:gd name="connsiteX4" fmla="*/ 0 w 9077505"/>
              <a:gd name="connsiteY4" fmla="*/ 478304 h 95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505" h="956608" fill="none" extrusionOk="0">
                <a:moveTo>
                  <a:pt x="0" y="478304"/>
                </a:moveTo>
                <a:cubicBezTo>
                  <a:pt x="78895" y="139158"/>
                  <a:pt x="2299236" y="17630"/>
                  <a:pt x="4538753" y="0"/>
                </a:cubicBezTo>
                <a:cubicBezTo>
                  <a:pt x="7057138" y="20000"/>
                  <a:pt x="9035620" y="213244"/>
                  <a:pt x="9077506" y="478304"/>
                </a:cubicBezTo>
                <a:cubicBezTo>
                  <a:pt x="9536146" y="808973"/>
                  <a:pt x="6879049" y="880674"/>
                  <a:pt x="4538753" y="956608"/>
                </a:cubicBezTo>
                <a:cubicBezTo>
                  <a:pt x="2022917" y="959339"/>
                  <a:pt x="7931" y="731713"/>
                  <a:pt x="0" y="478304"/>
                </a:cubicBezTo>
                <a:close/>
              </a:path>
              <a:path w="9077505" h="956608" stroke="0" extrusionOk="0">
                <a:moveTo>
                  <a:pt x="0" y="478304"/>
                </a:moveTo>
                <a:cubicBezTo>
                  <a:pt x="-179976" y="529902"/>
                  <a:pt x="1666177" y="-151092"/>
                  <a:pt x="4538753" y="0"/>
                </a:cubicBezTo>
                <a:cubicBezTo>
                  <a:pt x="7076585" y="-4598"/>
                  <a:pt x="9072269" y="223682"/>
                  <a:pt x="9077506" y="478304"/>
                </a:cubicBezTo>
                <a:cubicBezTo>
                  <a:pt x="8608315" y="899281"/>
                  <a:pt x="6912345" y="1113990"/>
                  <a:pt x="4538753" y="956608"/>
                </a:cubicBezTo>
                <a:cubicBezTo>
                  <a:pt x="2047093" y="946885"/>
                  <a:pt x="-61277" y="756520"/>
                  <a:pt x="0" y="478304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B82B5-B255-1DA4-E348-F183BFDCF10F}"/>
              </a:ext>
            </a:extLst>
          </p:cNvPr>
          <p:cNvSpPr txBox="1"/>
          <p:nvPr/>
        </p:nvSpPr>
        <p:spPr>
          <a:xfrm>
            <a:off x="2687723" y="2280515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Quality Material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CFF2BB-EEF8-C041-9422-49C75A072418}"/>
              </a:ext>
            </a:extLst>
          </p:cNvPr>
          <p:cNvSpPr/>
          <p:nvPr/>
        </p:nvSpPr>
        <p:spPr>
          <a:xfrm>
            <a:off x="1803224" y="228600"/>
            <a:ext cx="860524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60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Building Up The Church</a:t>
            </a:r>
          </a:p>
          <a:p>
            <a:pPr algn="ctr">
              <a:defRPr/>
            </a:pPr>
            <a:r>
              <a:rPr lang="en-US" sz="60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Through Quality Bible Classes</a:t>
            </a:r>
          </a:p>
        </p:txBody>
      </p:sp>
    </p:spTree>
    <p:extLst>
      <p:ext uri="{BB962C8B-B14F-4D97-AF65-F5344CB8AC3E}">
        <p14:creationId xmlns:p14="http://schemas.microsoft.com/office/powerpoint/2010/main" val="185920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498687"/>
            <a:ext cx="10591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Purpose: teach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“The Sunday school is a part – not apart from – the church. The church’s purpose, therefore, is the purpose of the Sunday school.” (Guy P. Leavitt, </a:t>
            </a:r>
            <a:r>
              <a:rPr lang="en-US" sz="2400" dirty="0"/>
              <a:t>Teach with Success</a:t>
            </a:r>
            <a:r>
              <a:rPr lang="en-US" sz="2400" i="1" dirty="0"/>
              <a:t>, 25)</a:t>
            </a:r>
            <a:r>
              <a:rPr lang="en-US" sz="2400" dirty="0"/>
              <a:t> </a:t>
            </a:r>
            <a:endParaRPr lang="en-US" sz="24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Church is spread the truth (1 Tim. 3:15)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Two-fold (Matt. 28:18-19):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Teach all nations – Evangelism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Teach them to observe - Nurturing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Are, after all, </a:t>
            </a:r>
            <a:r>
              <a:rPr lang="en-US" sz="2400" b="1" i="1" dirty="0"/>
              <a:t>BIBLE</a:t>
            </a:r>
            <a:r>
              <a:rPr lang="en-US" sz="2400" i="1" dirty="0"/>
              <a:t> classes</a:t>
            </a:r>
          </a:p>
        </p:txBody>
      </p:sp>
      <p:pic>
        <p:nvPicPr>
          <p:cNvPr id="5" name="Picture 5" descr="open_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460" y="5224744"/>
            <a:ext cx="2552700" cy="16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01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498687"/>
            <a:ext cx="10515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Purpose: teach the Bible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Principal Subject: Bible Text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Any passage – tells what is to be preached or taught – applies to Bible classes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Sound doctrine (Titus 2:1)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Word (2 Tim. 4:2)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Gospel (1 Cor. 1:17)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Forbidden to preach any other (Gal. 1:6-9)</a:t>
            </a:r>
          </a:p>
        </p:txBody>
      </p:sp>
      <p:pic>
        <p:nvPicPr>
          <p:cNvPr id="3" name="Picture 5" descr="open_bible">
            <a:extLst>
              <a:ext uri="{FF2B5EF4-FFF2-40B4-BE49-F238E27FC236}">
                <a16:creationId xmlns:a16="http://schemas.microsoft.com/office/drawing/2014/main" id="{4F8EB716-C0A2-4339-98BF-0A6F356C6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460" y="5224744"/>
            <a:ext cx="2552700" cy="16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04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498687"/>
            <a:ext cx="11506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Purpose: teach the Bible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Principal Subject: Bible Text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Any passage – tells what is to be preached or taught – applies to Bible classes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Opinions / personal convictions (Rom. 14:22)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Words of men (workbooks, comments)</a:t>
            </a:r>
          </a:p>
        </p:txBody>
      </p:sp>
      <p:pic>
        <p:nvPicPr>
          <p:cNvPr id="3" name="Picture 5" descr="open_bible">
            <a:extLst>
              <a:ext uri="{FF2B5EF4-FFF2-40B4-BE49-F238E27FC236}">
                <a16:creationId xmlns:a16="http://schemas.microsoft.com/office/drawing/2014/main" id="{AD98856B-2997-6FFC-80D2-EF58D5385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460" y="5224744"/>
            <a:ext cx="2552700" cy="16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75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open_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355" y="2587870"/>
            <a:ext cx="3675276" cy="235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5C37248-9AAE-DFC9-728A-A5C58DA2D622}"/>
              </a:ext>
            </a:extLst>
          </p:cNvPr>
          <p:cNvGrpSpPr/>
          <p:nvPr/>
        </p:nvGrpSpPr>
        <p:grpSpPr>
          <a:xfrm>
            <a:off x="685800" y="152400"/>
            <a:ext cx="4038599" cy="6553200"/>
            <a:chOff x="944245" y="467361"/>
            <a:chExt cx="3503211" cy="599967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256" y="467361"/>
              <a:ext cx="2684221" cy="1961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4809" y="1506370"/>
              <a:ext cx="1571625" cy="2105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2283">
              <a:off x="1829827" y="2308888"/>
              <a:ext cx="1628775" cy="2114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35846">
              <a:off x="1846459" y="3517216"/>
              <a:ext cx="1571625" cy="209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8877">
              <a:off x="2897800" y="4256634"/>
              <a:ext cx="1549656" cy="2102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245" y="4362012"/>
              <a:ext cx="1381125" cy="2105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5477865" y="457200"/>
            <a:ext cx="5181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Workbooks  - Should Be Used As Aids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4123335" y="2534365"/>
            <a:ext cx="3945330" cy="2351497"/>
          </a:xfrm>
          <a:prstGeom prst="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 Student To:</a:t>
            </a:r>
          </a:p>
        </p:txBody>
      </p:sp>
    </p:spTree>
    <p:extLst>
      <p:ext uri="{BB962C8B-B14F-4D97-AF65-F5344CB8AC3E}">
        <p14:creationId xmlns:p14="http://schemas.microsoft.com/office/powerpoint/2010/main" val="148788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498687"/>
            <a:ext cx="10744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Purpose: teach the Bible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Principal Subject: Bible Text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Props: help learn the Text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Aids / activities / props/ illustrations should not be the </a:t>
            </a:r>
            <a:r>
              <a:rPr lang="en-US" sz="2400" i="1" u="sng" dirty="0"/>
              <a:t>focus</a:t>
            </a:r>
            <a:r>
              <a:rPr lang="en-US" sz="2400" i="1" dirty="0"/>
              <a:t> of the class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Focus – learning the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Ill: Study about flood, Noah &amp; ark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i="1" dirty="0"/>
              <a:t>Have drawing of ark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i="1" dirty="0"/>
              <a:t>Talk about size of ark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i="1" dirty="0"/>
              <a:t>Model would be helpful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i="1" dirty="0"/>
              <a:t>Main point: learn story &amp; use of it!</a:t>
            </a:r>
            <a:endParaRPr lang="en-US" sz="2400" dirty="0"/>
          </a:p>
        </p:txBody>
      </p:sp>
      <p:pic>
        <p:nvPicPr>
          <p:cNvPr id="3" name="Picture 5" descr="open_bible">
            <a:extLst>
              <a:ext uri="{FF2B5EF4-FFF2-40B4-BE49-F238E27FC236}">
                <a16:creationId xmlns:a16="http://schemas.microsoft.com/office/drawing/2014/main" id="{1E2DA23A-15FF-6641-51C3-6BD43E51A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460" y="5224744"/>
            <a:ext cx="2552700" cy="16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5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498687"/>
            <a:ext cx="10744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Purpose: teach the Bible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Principal Subject: Bible Text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Props: help learn the Text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Parallel: Class on constitution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Goal: learn and know constitution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Any study aid (books, workbooks, articles, videos, drawings, etc.) should drive student to constitution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Reading &amp; studying ABOUT it – not same as reading and studying IT!</a:t>
            </a:r>
            <a:endParaRPr lang="en-US" sz="2400" dirty="0"/>
          </a:p>
        </p:txBody>
      </p:sp>
      <p:pic>
        <p:nvPicPr>
          <p:cNvPr id="2050" name="Picture 2" descr="http://t1.gstatic.com/images?q=tbn:ANd9GcRcnXmloq9HCEabNlf6hAqxLBI-su_fKE3GJTgl9qDMcDBMa1p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724400"/>
            <a:ext cx="2977210" cy="1981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8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Material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498688"/>
            <a:ext cx="9296399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Purpose: teach the Bible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Principal Subject: Bible Text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Props: help learn the Text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Parallel: Class on constitution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3124200" y="4292512"/>
            <a:ext cx="4953000" cy="213359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Summary:</a:t>
            </a:r>
          </a:p>
          <a:p>
            <a:pPr algn="ctr"/>
            <a:r>
              <a:rPr lang="en-US" sz="3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 the Bible!</a:t>
            </a:r>
          </a:p>
        </p:txBody>
      </p:sp>
      <p:pic>
        <p:nvPicPr>
          <p:cNvPr id="6" name="Picture 5" descr="open_bible">
            <a:extLst>
              <a:ext uri="{FF2B5EF4-FFF2-40B4-BE49-F238E27FC236}">
                <a16:creationId xmlns:a16="http://schemas.microsoft.com/office/drawing/2014/main" id="{6CEDCEF4-C2B4-3691-B734-8F949D708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460" y="5224744"/>
            <a:ext cx="2552700" cy="16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91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D8412-CE28-9EF4-8C8F-4B9EE24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ible class notebook 5 Questions to Make Every Bible Class Zing">
            <a:extLst>
              <a:ext uri="{FF2B5EF4-FFF2-40B4-BE49-F238E27FC236}">
                <a16:creationId xmlns:a16="http://schemas.microsoft.com/office/drawing/2014/main" id="{C049EE01-4E0B-4C01-20DD-11C7BB3F1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7871583" y="42418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cdn.eurweb.com/wp-content/uploads/2010/07/BibleSchool.jpg">
            <a:extLst>
              <a:ext uri="{FF2B5EF4-FFF2-40B4-BE49-F238E27FC236}">
                <a16:creationId xmlns:a16="http://schemas.microsoft.com/office/drawing/2014/main" id="{6277B370-452E-21ED-151E-EEE9285BA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23981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5CD66BF-C078-E916-F9F5-2D0047166DAD}"/>
              </a:ext>
            </a:extLst>
          </p:cNvPr>
          <p:cNvSpPr/>
          <p:nvPr/>
        </p:nvSpPr>
        <p:spPr>
          <a:xfrm>
            <a:off x="1320800" y="2819399"/>
            <a:ext cx="9077505" cy="838201"/>
          </a:xfrm>
          <a:custGeom>
            <a:avLst/>
            <a:gdLst>
              <a:gd name="connsiteX0" fmla="*/ 0 w 9077505"/>
              <a:gd name="connsiteY0" fmla="*/ 419101 h 838201"/>
              <a:gd name="connsiteX1" fmla="*/ 4538753 w 9077505"/>
              <a:gd name="connsiteY1" fmla="*/ 0 h 838201"/>
              <a:gd name="connsiteX2" fmla="*/ 9077506 w 9077505"/>
              <a:gd name="connsiteY2" fmla="*/ 419101 h 838201"/>
              <a:gd name="connsiteX3" fmla="*/ 4538753 w 9077505"/>
              <a:gd name="connsiteY3" fmla="*/ 838202 h 838201"/>
              <a:gd name="connsiteX4" fmla="*/ 0 w 9077505"/>
              <a:gd name="connsiteY4" fmla="*/ 419101 h 83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505" h="838201" fill="none" extrusionOk="0">
                <a:moveTo>
                  <a:pt x="0" y="419101"/>
                </a:moveTo>
                <a:cubicBezTo>
                  <a:pt x="331004" y="-126966"/>
                  <a:pt x="2264867" y="15362"/>
                  <a:pt x="4538753" y="0"/>
                </a:cubicBezTo>
                <a:cubicBezTo>
                  <a:pt x="7051493" y="10352"/>
                  <a:pt x="9023490" y="186477"/>
                  <a:pt x="9077506" y="419101"/>
                </a:cubicBezTo>
                <a:cubicBezTo>
                  <a:pt x="9466122" y="706919"/>
                  <a:pt x="6818419" y="734598"/>
                  <a:pt x="4538753" y="838202"/>
                </a:cubicBezTo>
                <a:cubicBezTo>
                  <a:pt x="2023926" y="840632"/>
                  <a:pt x="26623" y="614474"/>
                  <a:pt x="0" y="419101"/>
                </a:cubicBezTo>
                <a:close/>
              </a:path>
              <a:path w="9077505" h="838201" stroke="0" extrusionOk="0">
                <a:moveTo>
                  <a:pt x="0" y="419101"/>
                </a:moveTo>
                <a:cubicBezTo>
                  <a:pt x="-131543" y="418424"/>
                  <a:pt x="1735310" y="-122544"/>
                  <a:pt x="4538753" y="0"/>
                </a:cubicBezTo>
                <a:cubicBezTo>
                  <a:pt x="7092633" y="-6967"/>
                  <a:pt x="9052686" y="232844"/>
                  <a:pt x="9077506" y="419101"/>
                </a:cubicBezTo>
                <a:cubicBezTo>
                  <a:pt x="8752623" y="759149"/>
                  <a:pt x="6910380" y="997908"/>
                  <a:pt x="4538753" y="838202"/>
                </a:cubicBezTo>
                <a:cubicBezTo>
                  <a:pt x="2056203" y="822584"/>
                  <a:pt x="-13078" y="653564"/>
                  <a:pt x="0" y="419101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8468C1-EDBC-2248-B560-EA97B1A54901}"/>
              </a:ext>
            </a:extLst>
          </p:cNvPr>
          <p:cNvSpPr txBox="1"/>
          <p:nvPr/>
        </p:nvSpPr>
        <p:spPr>
          <a:xfrm>
            <a:off x="2687723" y="2280515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Quality Material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Quality Teachers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76341-2842-0ADC-F6D1-1870FE5CF10A}"/>
              </a:ext>
            </a:extLst>
          </p:cNvPr>
          <p:cNvSpPr/>
          <p:nvPr/>
        </p:nvSpPr>
        <p:spPr>
          <a:xfrm>
            <a:off x="1803224" y="228600"/>
            <a:ext cx="860524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60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Building Up The Church</a:t>
            </a:r>
          </a:p>
          <a:p>
            <a:pPr algn="ctr">
              <a:defRPr/>
            </a:pPr>
            <a:r>
              <a:rPr lang="en-US" sz="60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Through Quality Bible Classes</a:t>
            </a:r>
          </a:p>
        </p:txBody>
      </p:sp>
    </p:spTree>
    <p:extLst>
      <p:ext uri="{BB962C8B-B14F-4D97-AF65-F5344CB8AC3E}">
        <p14:creationId xmlns:p14="http://schemas.microsoft.com/office/powerpoint/2010/main" val="34077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2.gstatic.com/images?q=tbn:ANd9GcRuFX6wp-nj2Ej67MFvnb4DT9viLnhkE-04oYgMzO5ChDUupX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571998"/>
            <a:ext cx="2219325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98688"/>
            <a:ext cx="10668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Teaching is serious business (Jas. 3:1)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everyone should be teaching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everyone is qualified (2 Tim. 2:2)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Guiding souls destined for eternity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Success or failure of class – relies heavily on teacher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“No matter what material is being used, no matter what system of teaching a congregation is using, each individual teacher makes the system either succeed or fail in his classroom, based upon his degree of preparedness” (Bob Waldron)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May have to add “meat” 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May have to add  scripture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May have to develop thought</a:t>
            </a:r>
          </a:p>
        </p:txBody>
      </p:sp>
    </p:spTree>
    <p:extLst>
      <p:ext uri="{BB962C8B-B14F-4D97-AF65-F5344CB8AC3E}">
        <p14:creationId xmlns:p14="http://schemas.microsoft.com/office/powerpoint/2010/main" val="38053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3.gstatic.com/images?q=tbn:ANd9GcSXiNeTcQok-QU07dZvmKt7efZXQKT1ja7SCj4tc-4-4wc2wiAzr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4053839"/>
            <a:ext cx="2641600" cy="243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98686"/>
            <a:ext cx="1051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Teaching is serious business (Jas. 3:1)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Christians are to be teachers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Great commission to individuals (Matt. 28:18-20)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Those scattered spread work (Acts 8:4)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Time grow and develop skills (Heb. 5:12-14)</a:t>
            </a:r>
            <a:endParaRPr lang="en-US" sz="2400" dirty="0"/>
          </a:p>
        </p:txBody>
      </p:sp>
      <p:sp>
        <p:nvSpPr>
          <p:cNvPr id="2" name="Rounded Rectangle 1"/>
          <p:cNvSpPr/>
          <p:nvPr/>
        </p:nvSpPr>
        <p:spPr>
          <a:xfrm>
            <a:off x="1905000" y="3962400"/>
            <a:ext cx="5791200" cy="2514600"/>
          </a:xfrm>
          <a:prstGeom prst="roundRect">
            <a:avLst>
              <a:gd name="adj" fmla="val 14871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Take Your Turn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Give Other Teachers a Break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Who Want to be in Class</a:t>
            </a:r>
          </a:p>
          <a:p>
            <a:pPr algn="ctr"/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(Matt. 7:12)</a:t>
            </a:r>
          </a:p>
        </p:txBody>
      </p:sp>
    </p:spTree>
    <p:extLst>
      <p:ext uri="{BB962C8B-B14F-4D97-AF65-F5344CB8AC3E}">
        <p14:creationId xmlns:p14="http://schemas.microsoft.com/office/powerpoint/2010/main" val="317566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98686"/>
            <a:ext cx="10820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Teaching is serious business (Jas. 3:1)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Christians are to be teachers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Teachers should strive to improve skills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Should be “able to teach” (2 Tim. 2:24)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Same as qual. for elders (1 Tim. 3:2)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Means “skillful in teaching” (Thayer)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“Determining who needs the milk and who needs the meat in their spiritual diet and presenting it in an appealing manner requires some skill.” (Binkley and </a:t>
            </a:r>
            <a:r>
              <a:rPr lang="en-US" sz="2400" i="1" dirty="0" err="1"/>
              <a:t>Broadwell</a:t>
            </a:r>
            <a:r>
              <a:rPr lang="en-US" sz="2400" i="1" dirty="0"/>
              <a:t>, </a:t>
            </a:r>
            <a:r>
              <a:rPr lang="en-US" sz="2400" dirty="0"/>
              <a:t>Success at Bible Teaching, 5)</a:t>
            </a:r>
            <a:endParaRPr lang="en-US" sz="2400" i="1" dirty="0"/>
          </a:p>
        </p:txBody>
      </p:sp>
      <p:pic>
        <p:nvPicPr>
          <p:cNvPr id="2" name="Picture 2" descr="http://t2.gstatic.com/images?q=tbn:ANd9GcRuFX6wp-nj2Ej67MFvnb4DT9viLnhkE-04oYgMzO5ChDUupXMI">
            <a:extLst>
              <a:ext uri="{FF2B5EF4-FFF2-40B4-BE49-F238E27FC236}">
                <a16:creationId xmlns:a16="http://schemas.microsoft.com/office/drawing/2014/main" id="{09F1C35B-3149-D1D5-F78D-392B4AF12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648199"/>
            <a:ext cx="2219325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23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128244"/>
            <a:ext cx="2666999" cy="246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Teachers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98687"/>
            <a:ext cx="109728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Teaching is serious business (Jas. 3:1)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Christians are to be teachers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Teachers should strive to improve skills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Teacher’s job: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Explain – give the sense (Neh. 8:8)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Instruct – teach (2 Tim. 2:2, 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Help student to see application (Deut. 31:12-13; </a:t>
            </a:r>
            <a:r>
              <a:rPr lang="en-US" sz="2400" i="1" dirty="0" err="1"/>
              <a:t>Lk</a:t>
            </a:r>
            <a:r>
              <a:rPr lang="en-US" sz="2400" i="1" dirty="0"/>
              <a:t>. 10:26-28, 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Not: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Merely to moderate / referee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Merely to guide discussion / start it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Merely to fill time / cover all 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Help student see how all fits together</a:t>
            </a:r>
          </a:p>
        </p:txBody>
      </p:sp>
    </p:spTree>
    <p:extLst>
      <p:ext uri="{BB962C8B-B14F-4D97-AF65-F5344CB8AC3E}">
        <p14:creationId xmlns:p14="http://schemas.microsoft.com/office/powerpoint/2010/main" val="4676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outreachconnections.org/wp-content/uploads/2011/07/puzzle_pieces300x1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776" y="2743200"/>
            <a:ext cx="6046248" cy="401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bleon1.files.wordpress.com/2011/10/bob-sandra-199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25225" r="21046" b="30331"/>
          <a:stretch/>
        </p:blipFill>
        <p:spPr bwMode="auto">
          <a:xfrm>
            <a:off x="762000" y="256519"/>
            <a:ext cx="990600" cy="1746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752600" y="1676400"/>
            <a:ext cx="937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Bible Stories, Books, Chapters &amp; Verses</a:t>
            </a:r>
          </a:p>
          <a:p>
            <a:pPr algn="ctr"/>
            <a:r>
              <a:rPr lang="en-US" sz="2800" dirty="0"/>
              <a:t>Are like pieces of a jigsaw puzzle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7B15DC-F1C5-89CF-8907-0DB3A784355D}"/>
              </a:ext>
            </a:extLst>
          </p:cNvPr>
          <p:cNvSpPr txBox="1"/>
          <p:nvPr/>
        </p:nvSpPr>
        <p:spPr>
          <a:xfrm>
            <a:off x="1752600" y="25652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Waldron’s  Illustration of Bible Study</a:t>
            </a:r>
          </a:p>
        </p:txBody>
      </p:sp>
    </p:spTree>
    <p:extLst>
      <p:ext uri="{BB962C8B-B14F-4D97-AF65-F5344CB8AC3E}">
        <p14:creationId xmlns:p14="http://schemas.microsoft.com/office/powerpoint/2010/main" val="337615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http://openclipart.org/people/nicubunu/nicubunu_Blue_Jigsaw_piece_09.svg"/>
          <p:cNvSpPr>
            <a:spLocks noChangeAspect="1" noChangeArrowheads="1"/>
          </p:cNvSpPr>
          <p:nvPr/>
        </p:nvSpPr>
        <p:spPr bwMode="auto">
          <a:xfrm>
            <a:off x="2289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8094">
            <a:off x="2038487" y="2381828"/>
            <a:ext cx="1634777" cy="199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18866" y="2969463"/>
            <a:ext cx="69874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i="1" dirty="0"/>
              <a:t>Start with one piece – analyze it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i="1" dirty="0"/>
              <a:t>State the obvious: “blue piece”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i="1" dirty="0"/>
              <a:t>Others may repeat obvious “Has a blue tint”</a:t>
            </a:r>
          </a:p>
        </p:txBody>
      </p:sp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5825">
            <a:off x="1107993" y="4071038"/>
            <a:ext cx="1752762" cy="176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895" y="4909656"/>
            <a:ext cx="1930810" cy="182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418866" y="4354458"/>
            <a:ext cx="7215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i="1" dirty="0"/>
              <a:t>Go to next: “This one seems to be red”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8866" y="4877678"/>
            <a:ext cx="7215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i="1" dirty="0"/>
              <a:t>Go to next: “This one different from rest”</a:t>
            </a:r>
          </a:p>
        </p:txBody>
      </p:sp>
      <p:pic>
        <p:nvPicPr>
          <p:cNvPr id="10" name="Picture 4" descr="http://bleon1.files.wordpress.com/2011/10/bob-sandra-1994.jpg">
            <a:extLst>
              <a:ext uri="{FF2B5EF4-FFF2-40B4-BE49-F238E27FC236}">
                <a16:creationId xmlns:a16="http://schemas.microsoft.com/office/drawing/2014/main" id="{31C92802-8D61-E2C4-5B42-94FDBF86FC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25225" r="21046" b="30331"/>
          <a:stretch/>
        </p:blipFill>
        <p:spPr bwMode="auto">
          <a:xfrm>
            <a:off x="762000" y="256519"/>
            <a:ext cx="990600" cy="1746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4D0B42-C131-940A-74C8-22345ED6597D}"/>
              </a:ext>
            </a:extLst>
          </p:cNvPr>
          <p:cNvSpPr txBox="1"/>
          <p:nvPr/>
        </p:nvSpPr>
        <p:spPr>
          <a:xfrm>
            <a:off x="1752600" y="1676400"/>
            <a:ext cx="937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Bible Stories, Books, Chapters &amp; Verses</a:t>
            </a:r>
          </a:p>
          <a:p>
            <a:pPr algn="ctr"/>
            <a:r>
              <a:rPr lang="en-US" sz="2800" dirty="0"/>
              <a:t>Are like pieces of a jigsaw puzzle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F3612-48B6-03CA-5632-0FDA891A269A}"/>
              </a:ext>
            </a:extLst>
          </p:cNvPr>
          <p:cNvSpPr txBox="1"/>
          <p:nvPr/>
        </p:nvSpPr>
        <p:spPr>
          <a:xfrm>
            <a:off x="1752600" y="25652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Waldron’s  Illustration of Bible Study</a:t>
            </a:r>
          </a:p>
        </p:txBody>
      </p:sp>
    </p:spTree>
    <p:extLst>
      <p:ext uri="{BB962C8B-B14F-4D97-AF65-F5344CB8AC3E}">
        <p14:creationId xmlns:p14="http://schemas.microsoft.com/office/powerpoint/2010/main" val="166802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  <p:bldP spid="15" grpId="0" build="p" bldLvl="5"/>
      <p:bldP spid="16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5652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Waldron’s  Illustration of Bible Study</a:t>
            </a:r>
          </a:p>
        </p:txBody>
      </p:sp>
      <p:sp>
        <p:nvSpPr>
          <p:cNvPr id="3" name="AutoShape 2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http://openclipart.org/people/nicubunu/nicubunu_Blue_Jigsaw_piece_09.svg"/>
          <p:cNvSpPr>
            <a:spLocks noChangeAspect="1" noChangeArrowheads="1"/>
          </p:cNvSpPr>
          <p:nvPr/>
        </p:nvSpPr>
        <p:spPr bwMode="auto">
          <a:xfrm>
            <a:off x="2289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4" name="Picture 4" descr="http://t3.gstatic.com/images?q=tbn:ANd9GcQjsHXQTXkJTz62pPxTaxMoJVWF5aKMUBEUthLJefL5c3a1i5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2819400"/>
            <a:ext cx="4977571" cy="372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391400" y="3429000"/>
            <a:ext cx="4648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When we get through</a:t>
            </a:r>
          </a:p>
          <a:p>
            <a:endParaRPr lang="en-US" sz="1600" b="1" u="sng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Still have a pile of pieces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Still don’t see picture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Know a lot about parts</a:t>
            </a:r>
          </a:p>
        </p:txBody>
      </p:sp>
      <p:pic>
        <p:nvPicPr>
          <p:cNvPr id="9" name="Picture 4" descr="http://bleon1.files.wordpress.com/2011/10/bob-sandra-1994.jpg">
            <a:extLst>
              <a:ext uri="{FF2B5EF4-FFF2-40B4-BE49-F238E27FC236}">
                <a16:creationId xmlns:a16="http://schemas.microsoft.com/office/drawing/2014/main" id="{59ACFCEE-3D0D-0AC7-5730-A02303B75F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25225" r="21046" b="30331"/>
          <a:stretch/>
        </p:blipFill>
        <p:spPr bwMode="auto">
          <a:xfrm>
            <a:off x="762000" y="256519"/>
            <a:ext cx="990600" cy="1746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3FB324-EF2F-6D3E-A7A6-EDD1D88AFCBC}"/>
              </a:ext>
            </a:extLst>
          </p:cNvPr>
          <p:cNvSpPr txBox="1"/>
          <p:nvPr/>
        </p:nvSpPr>
        <p:spPr>
          <a:xfrm>
            <a:off x="1752600" y="1676400"/>
            <a:ext cx="937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Bible Stories, Books, Chapters &amp; Verses</a:t>
            </a:r>
          </a:p>
          <a:p>
            <a:pPr algn="ctr"/>
            <a:r>
              <a:rPr lang="en-US" sz="2800" dirty="0"/>
              <a:t>Are like pieces of a jigsaw puzzle</a:t>
            </a:r>
          </a:p>
        </p:txBody>
      </p:sp>
    </p:spTree>
    <p:extLst>
      <p:ext uri="{BB962C8B-B14F-4D97-AF65-F5344CB8AC3E}">
        <p14:creationId xmlns:p14="http://schemas.microsoft.com/office/powerpoint/2010/main" val="150425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AQEBAQDQ8QDg8QEA8PEA8PDw8QEA8PFBAWFRQQEhUXHCgeFxkjGhQVHy8gIycqLC0sFx4xNTAqNSYrLCkBCQoKDgwOGg8PGikkHyQpKSksLCouLS0tMSksKS0sKSksLCwpLCksKS8sLC0sLC0sKSksLCw0KSwpLCwsLCksKf/AABEIAMkA+gMBIgACEQEDEQH/xAAcAAABBAMBAAAAAAAAAAAAAAAAAQQFBwMGCAL/xABLEAABAwIBCAMMBggDCQAAAAABAAIDBBEFBgcSITFRYXEyQYETFCJTcnORk6GxstEWMzRSkrMII0JUYoLB0hUkokNEY3SDo8Lw8f/EABsBAAICAwEAAAAAAAAAAAAAAAADAQYCBAUH/8QANREAAgEDAAYHBwQDAQAAAAAAAAECAwQRBQYSEzFBITJRYXGh0RY0UlOBweEigpGxFCNy8P/aAAwDAQACEQMRAD8AvFCEIAEIQgAQUJCgDjfK7HZ6ysqJqmRz3GaTRBcS2NgcQ1jB1AAAdihk5xP6+bzsnxlOGDUOQXS0fYO8cltYwYTlskckUnZFl1/Z1/M8vyL3vcRqFJWS2U+zj+Z5fkN93EYhSdkWU+zb+Z5fkN93Ea0kaxqI61smT+cbE6FwNPVylg2wyuMsJG7Qde3MWPFR1lgqYBYkCxCRc6v1KNN1IzTx08MEqqm8HUGbXOZDjEThoiCriAM0F7gtOrusZ6231W2g6jtBO6rkrNRir6fGKFzCQJJm07x1OZL4BB7SDzAXWqrY4F4llaxpc9wa1oLnOcQGtaBckk7AAvarjP1jL6fCXMjJaaqeOncRqPc9F0jh29zA5EoA0rLvP/M57ocGAiiBLe+3tDpJOq8bXamN4kE8lV9bldXzOLpq6qkJ1+FUS27Bew7FG08Wk63aVINgaNgC7ejtDVr6LnFpR4ZYudRR6DAcaqf3mf10nzXk4vUePm9bJ8080BuHoCNAbh6AuutU6nzV/DF79dgxOJz+Ol9Y/wCa8nEJvGyesf8ANSGgNw9ARoDcPQsvZKp81fx+SN+uwjjWSeMf+N3zXk1D/vu/EVKaA3D0I0RuHoU+yU/mr+PyG/7iJMjt59JSaR23N+al9Ebgo+vHhdi52ktAuxo71zz0pYxj7mcKu08YOk8w2NzVWFnviR0pgqZIGOeS53cxHG9rSTrNtMjlZWOqh/R6xCGPDJxLLHGTWyEB72tNu4Q67E8FaH+N037zB61nzVbHD5CEIAEIQgASFKkKAOJ8T+vm87J8ZThmwcgm+J/Xzedk+MrOzYOQVl1f68/BCavI9IQhW1MQKhIlWSZAJUi8yyaIJROrGnBzlwXSCWT0XAbTZNqiqBFm+lYPCeQAC5xNgACSTuAU/heQtVNYyN73Zvk6XYzb6bKmXunaleLp01iL6O/BsxpJdLMeRFE6Ssic24EJ7sXDVo6PR179Ky6TyIynfMTT1DtN4bpRyHpOA2tdvPXfmqvwXBIqSPQiGs63vPSed54cFueQNO51Y1wGqNkjnHmNED0n2KvDSzlXmfXBH1OEPdGC51LLHVEAXJY0OY/sDXl38qsNeZIw4EOAIIIIIuCDtBHWEAcRwS6Jv6VIxzNdsPZ1q2Mu/wBH+TTfPgzmljiXGjkdolh3QvOojcHWtvKqHF8BqqN+hWU8tO/qErHN0uLSdThxF129G6Zq2K2Ek45zj0YudNSHKVMqOpJOi7XuKer0XR99TvaW9p+DXYzUlFxeGCEIXRFghCEACj8Q6XYpBR+IdLsVZ1n9y/cvuPo9Y33Nx9lk8+78ti2tapm4+yyefd+WxbWvNDcLxQhCABCEIAEhSpCgDifFPr5vOyfGVnZsHILBin183nZPjKzM2DkrHoHrz8EJq8j0hCFa0xAqEIWaYCrDVC7eWtZkhF9SwuaW+oyp9qwCeHkz5IVzYayJ0lg06TC47G6QsHcNdlbMbC4gNBcSbAAXJO4AKkJoS08OordMgM58uGStM0Qq4g3QAc7RkiB643a+rqPLUvNalOVKThNYaNxPJcGGZA1MtjNanZ/F4T7eSNnaQt6wXAoqRmhECSbF73dJ5G/hwWq4HnqwepA0qnvV5tdlU0x2/nF2e1bbRY3TT/Z6mCa+zuU0b/hKWSPkJLqMxLKiipgTU1lPDbqkmjaewXuUASirvPriUMWESxyhjpJ3xRwNcASHh4e57esWa06xvG9RmVP6QdDAHMw5jq2XWA9wdFA07yT4TuQA5qi8psqqrEpzPWymR+xrRqjibfoRt/ZHv67oAjaUXeFKJrR09tZ2n2BOV6bq7aTt7XM1hyecd3I06ssy6BUIQrIIBCEIAFH4h0uxSCj8Q6XYqzrP7l+5fcfR6xvubj7LJ5935bFta1TNx9lk8+78ti2teaG4XihCZYtjNPSRGarmjgibqL5HBov1AbzwGtAD1CqzFP0h8MicWwRVNUB+21jI2HlpnS9inMjc7uHYnIIY3SU9QejDUBrTJYXPc3NJDjw1HggDd0hSpCgDifFPr5vOyfGVmZsHILDin183nZPjKys2DkFYdB9efghVU9JUiUK1IQCVIlTUQASpAlTUQBaDt1pvJR/dPYU5Qte4saF0sVI/XmZKTjwI91O4dXoXixG8exSiLLi1NWoPqTa8Vn0Gb7uI3u79mk63lFeQ0nYD6FKaI3D0JVjDVh5/VU8vyG+7hgyjceHNOoaUN4neswQu7ZaEtbZ7WNp9r9BUqkpCoQhd9ChUITd9a0bNfJIuLyhbLNaSRKi5cBwhNmV7TtBHFOQVja31vdJujJPASi48QUfiHS7FIKPxDpdi42s/uX7l9xtHrG+5uPssnn3flsW1rVM3H2WTz7vy2La15obhdGI4hHTwyTzuDIomOke49TWi5/8Ai5OzgZeT4tVOlkLmQMJbTwX8GJm873naT2bAFav6RWVJjhgw+N1jOe7z28Ux1o2ngXgn+RUPTRXOvYE6hRlWqKnHiyG8LIMpnHhzSRSvie17HFj2ODmuabOa5puHA9RBT5NauPXdd3SGiYW9Dbp5bXEVCpl4Z11kHlJ/iOH01Ubab2aMoHVMw6Mmrq1gkcCFPlc05n86MeFGSnrQ80kzhIHsGkYJbWJ0etrgG3trGiNq3vLfPrQikljwyR89TKx0bHdykjZDpCxkJeBcgHUBfXa6rg4oHEXAzSkawZZCDw0ys7Ng5BMmNuQE+Vl0FTf658uhCarBKkSqzpCQSoQmIgAlQhNRAqEITUQKhCE1AKhCExEChCAhNRAqELHPJotJ9HNFWrGjTlUlwSyCWXga1tRc6I2DbxTvBcmp6u5iADAbGR5s2+4dZPJM8OoXTzRxM6Ujg2+4dbjyFyrhoaJkMbIohZjAAN/Enidq8ivLud3WdWfPyXYb8YqKwiqcfyeko3NbIWvD23a9t7EjaNfWNXpWKgluC09WzkrSylyOnrqKaWCMuNKDNfrdYeHGze7R124Dgqhhl0Tf/wBstjRV5/h3Maj4cH4MicdqOCWUdX9LsCc9/Mt18rJhI8uJO9WbWLSVvWt40qUlJt56OxCaMGnlli5uR/lX8Z3flsW1KKyYw009LFG4WfYveNznG9uzUOxSqoxsmh55MWNRjNXru2FzaZo3CJoDh+Mv9K1elbZvNesfrO7VdTN42onk/FI4/wBV6jFgOQVh0BS2q8p9i/sVVfQKUjmgixXpIrhOCkmnwNcZvpD1a15FM7cnyFwp6Dt3LKyu4bvWYoodHmsiEWXVo0IUYqEFhC28ghKhOSIBCEqYkAICEJiRAqEJUxEAhCE1EChCEJiAVCEJqIFTTEHagO1O0wrz4Q4BcTWGru7GSXNpeYyksyNlzcUelNLKf9mwNHlPO30NPpVmYbQOnljhZte4C/3R1uPIXPYtIzbw2p5X/elt2NYP7irhzb0F3zTkdACNvN2tx9AHpXmJum60FCyGNsUQsxgsOO8niTrVR5eZghPK+owmSOBzyXPpZbti0jrJicAdEH7pFtxA1K5UIA5SxLM7i9O0vlpmiMEAyNnhc0X2Xs69uxP8nMhRA5stS5skjdbWN1safvEnpH2LpmppmSMdHI0OY8FrmnYQVpVbm2OkTBOA07GyNNxw0ht9CANIW/0eQbTHGXkB5YwuBGx2iLj0rNgWQbIXtlneJntN2tDbMDupxvrK2xAHEE7SHOB2hzged9aft2DkE4y0w40+I1sJFtCqnA8gyEtP4SE2hddo5Kz6uyW8nHtS8hNXgekIQrczXEQsT6oDZrXltYOsWXNlpK1UtlzRnsS7DOhDSDrCLLeWJLKMQQlQssEAhCFmkAJUIWaQAlQhMSIBKkSpiRAJUiVNRAJQkSpiAFH13T7ApBMsQbrB4LgaywcrLK5NP7DaPWN+zeOHeh4TPv8Ahar0zfwaNGHeMkkd6LNHwrn3NrV+DPF1gskHIjRPub6V0dkcP8jT+S743LzQ3CZQhaDlpnlw/DXugGnV1LdT4oS3Rjd92SQ6geAuR1gIA35Co2P9JfwvCwyzP4aq7rdsdlZORWcehxZp71eWTNF308oDZWjZpCxs5t+sHnZAG0oQhAHOP6QmTphxCOra39XWRDSP/HiAa4drO5n0qtaOTa3tC6xzi5HNxSglp9QmH62nedjJmg2udxBLTwdwXJdXSSQSvimY6OWJ5Y9jhZzXtNiCtyxuna1o1F9fAxlHaWB6mtZL+yO1emVg69RTWR9ySrLpXSlKdvs0ZZcuPchMINPpJLAsnJqwu7lota22k99w0E7ALbSneOZGT0rO6lzZYxYOLLgsvsJB6uK3zJbDO96WJhFnuHdJN+m7XY8hYdi2TD8ln17JYxZsWg5sj3bBdpsAOsqnGwUNTSWNuop6o3YeRUkFctX60p05U3y4fU16q6cghKhWbAkRKhCySIBCVCzSAEIQs0iBUIQmJACVCExIgEqEJiRAoTetju3lrThFkm7t1c0JUnzWCYvDyeMl8W72qWPcbMN45PId19hsexdWZC1AfRRWN9EyN/1kj2ELkKoh0TwOxWZmyzyjDYjTVsMk8GkHMkic3ukeoDRLXWDhqHWLW614/XozoVHTmsNHQTysotzO1licNw6R8LtGpnIgpz1tc4EukHktBPMtXKrQ57tpLiSSSbknrJK3nO1nDZi9REadsjKanjLWCQAOdI8gveQCQNjQOXFajh8eou36gtvRln/mXMaXLi/AxnLZWTwcPNtovuXvBcZmoqiKppnaE0Lw5p6jva4dbSLgjcSnajK1tnnsK72n9EULSlGrRWOnD5/UVSqOTwzsvJ/GWVlLBVRdCeJkgF76JI1sPEG47FIqpMxWVbe8IaOW7S2WZsTybtN36Wgdxu42VtqoGwC0POHmkpcWImD+9asDR7u1gc2UAahK3VpW2A3uBv1Bb4hAHMGMZicWp9JzGQ1MbQXaUMoB0R16L7G/AXTXJ7IJzHtlqy2zSHNiadK5GwvOy3ALqlarjGQEMrnPheYHONy3RDoyeA1EIArhW1k/hfe9IyMizywvk8twufRqHYoPB833c5WyVErZAwhwY1pAcRs0iergtxk2HkfcgDiGTpHmfepFuwKPm6bvKPvUi3YFbNW+tU+n3EVuQISoVwwa4iVCFlgAQhKskiBEqFikqmt4ngl1q9KhHaqySXeSk3wMqVMXV56gAvBq37/YuNU1jtIPEdp+C9RioyZIpVGirfvXtte7rAKyp6y2j6ykvp6MHRkP0JsyuadupOWuB1g3Xdtb63ul/qmn3c/4FSi48RUIQt8wPMkYcLFM34ef2TfmnyFy73RVtePNWPT2roYyM5R4DGOgP7RACetaALDYEqFNjou3sc7pdL5viEpuXEFG13TPIe5SSja7p9g9y5WtHua/6X9MzodYsbN44ijBBsRNJY7j4OtX1QZSMdFE5/SdGxztnSLQT7VQeb37H/1pPc1WbQu/VR+bZ8IXmxuFlIQhAAhCEACR+w8ilSOQBxFUdN/lO96kG7ByCYVX1j/Ld8RUg3YOQVt1Z61TwX3EVuQWQhKrpg1hEJUKcACELFVPs0+hKuKqoUpVHyTZKWXgbVFUTqbqHvWfC8DnqTaCMuA6TzqY3m4+7avWT+Gd81McRuGuJLyNug0XNvRbtVt01MyNgZG0MY0WDWiwC8rubqpc1HUqPL/9wN5JJYRp1Dm2bYGonJP3YgAPxO+SloshKIbY3P4ukf8A0stvwnA56p1oGXA6TzqY3mf6DWtyw7NzE2xqJHSn7rPAZ6dp9i1iSn5MhaE7InN4tkf/AFJUdU5t4D9VNIw/xBrx7LFdG0+S9Gzo00R4ubpn/VdODg1P+7w+pj+SAOScUyIqoAXNaJ2D9qK5cBxadfouoKOUtOrVvC7JnyVo39KmjHFgLPhsqnzy5rKaGkfiFE10ckTmd2Ze7XxucG6Wy+kCW6911nTqSpyUoPDQYyVBBOHjj1hZFG0T7OHHUpJep6Ev5XtttT6yeH6mjUjssEIQu2KBCEIAFHV3T7ApFR1f0+wKr60e5r/pf0x9DrFhZvPsZ89J8LFZNG79XH5DPhCrXN39kd5+T4WKxKV36tnkN9wXmxuFqoQhAAhCEACEJEAcSVn1knlv+Ip+zYOQTCu+tk84/wCIp+zYOQVv1X69TwX3NetyFQhKrtg1xEJbIU4IBY6mPSaQNu1ZEJdehGtTlTlwawSnh5GFDXyQSCSF2g9t9dgdR1EEHaFvOT2cWJ0sbcRY5kRcNOWAXIb1+Af6HsWoyUzXbRr3hM56Qt1jWF51faCubVOa/VFc12d6NuNVSOysn62lmp45KB8clMR4Doj4PEHrDr7Qdd9qkVzPmLytfS4iykc4971p7mWE+C2fRvHIBvJGifKG4LphcIaCELWc4uVJw3Dp6pljKAI4QdndnnRaSOu2t1v4UAYcsc5uH4XdtTKZKi1xTQgPl17NLqYPKI4XVJZdZ7qrEYZKWGFlLTSani5lme0EHRLzYNGobB2qvKiokmkc+RzpJZHF73uJc5ziblxJ61njw/7x7At+z0dcXj/0xyu3kYSmo8TDRxkuB6hrUkvLGACwFl6XpWiNG/4FDYby28s06k9pghCF2BYIQhAAo6v6XYFIqOr+l2BVjWf3L9y+4+h1iwM3X2R3n5PgYrAp3eAzyW+5V/m5+yP/AOYf+XGt7hd4LfJHuXmpuFvoQhAAhCEACQpUhQBxLiH10vnJPiKfs2DkEzxeItqJ2uBDmzStIO0EPIIKxCrfv9y72htJU7GU3UTeUuAqpBy4EkhRvfb9/uR32/f7lYvae2+GXl6itzIkkKN77fv9yO+3/e9yPai2+CXl6huWSdkKM76f95HfT/vFHtTb/BLy9Q3DJNYqp4DTfrFgEw75f94pI2Oe4NaHPcdQABcSeAWpeazQqUpU6UHlrGX3kxo4eWSuR0rmYhRvYLujqYZLXtcMeHEX5ArrTAMooqxhLLse22nG43Lb7CD1jiueMjclHU/6+oFpSLMZt7m07Sf4js4KzMhJi2tYBseyRruI0dL3tCpRsloqr/0iIXOwmMtvZlbC5/BpilaCf5nN9KtBRuUWAxV1LNSTg9zmYWEja07WvbxBAI5IA42onAO1qSTjLHIWswuYx1UZ7mSRFUNBMUzd7T1He06woJtS8bCVaNDachY03SqRbWc5QipS2nlEqhRnfj9/sCO/H7/YF3vaq1+GXl6i9xIk0KM78fv9gR36/f7Aj2qtfhl5epG4kSaFGd+v3+wI79fv9gR7VWvwy8vUNxIk1H1/S7F478fv9gWOSUuNzrXH0xpyhe2+6ppp5T6ceo2nTcXlli5ufsr/AD7/AMuNbvE7wRyHuWkZuWnvV/Gd9uPgMW5MdqHIKojy6UJEqABCEIAEIQgDT8czTYTWzOqKil/XPN3ujlli03fec1rrX42uetRk+Y7BGscRSvuGuI/zNRtA8pWGsVV9W/yHfCUAc6DIeh8SfWy/NL9CKHxJ9bL/AHLYY04YgDV/oTQeI/7s39yX6F0HiB62b+5bcxOGIA0n6G0H7u31kv8AcvX0PoP3dv45f7lvbE4YgCvRkjQj/d2fjkP/AJKQpMPhh1Qxxx79BrQTzO0reWLM1AGmwU75CGxtc9x2NYC4+xWBkZkq+nJnqABKW6LGXvoNO0u4n2KYwDoFSgQAqEIQBhqqSOVhjmjZLG4WcyRrXtcNxB1FaJlDmVwqdjzBSMgn2tMckrGEj9ktDtEA7wFYKEAc7VubamhcWTU8kbh1OkkAPEG9iOSb/QWh8U71snzV8ZVfUFVU/aeZQBrn0FofFO9bJ80fQWh8U71snzWxJEAa99BKHxTvWv8Amj6CUPinetf81sKEAa99BKHxTvWv+aBkLQ+Kd62T5rYUiAMNJSMiY2OJoYxuoNGwfNOQ5eEIA//Z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http://openclipart.org/people/nicubunu/nicubunu_Blue_Jigsaw_piece_09.svg"/>
          <p:cNvSpPr>
            <a:spLocks noChangeAspect="1" noChangeArrowheads="1"/>
          </p:cNvSpPr>
          <p:nvPr/>
        </p:nvSpPr>
        <p:spPr bwMode="auto">
          <a:xfrm>
            <a:off x="2289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http://4.bp.blogspot.com/-zy4B9iWyGO8/Tgxgu51bPpI/AAAAAAAAE_k/_OV1iD3LD68/s1600/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75" y="1230504"/>
            <a:ext cx="7859522" cy="561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93510" y="1778125"/>
            <a:ext cx="3898490" cy="452431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See how each piece fits into the larger picture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See how each fits together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Comparison to big picture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See how verse fits into chapter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See how chapter fits into book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See how book fits into theme of Bible</a:t>
            </a:r>
          </a:p>
        </p:txBody>
      </p:sp>
      <p:pic>
        <p:nvPicPr>
          <p:cNvPr id="10" name="Picture 4" descr="http://bleon1.files.wordpress.com/2011/10/bob-sandra-1994.jpg">
            <a:extLst>
              <a:ext uri="{FF2B5EF4-FFF2-40B4-BE49-F238E27FC236}">
                <a16:creationId xmlns:a16="http://schemas.microsoft.com/office/drawing/2014/main" id="{081AAA5B-69E6-66A9-B450-FC41AA4D95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4" t="25225" r="21046" b="30331"/>
          <a:stretch/>
        </p:blipFill>
        <p:spPr bwMode="auto">
          <a:xfrm>
            <a:off x="762000" y="256519"/>
            <a:ext cx="990600" cy="1746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304979-C6ED-0F61-BA1F-01540A0F7787}"/>
              </a:ext>
            </a:extLst>
          </p:cNvPr>
          <p:cNvSpPr txBox="1"/>
          <p:nvPr/>
        </p:nvSpPr>
        <p:spPr>
          <a:xfrm>
            <a:off x="1752600" y="25652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Waldron’s  Illustration of Bible Study</a:t>
            </a:r>
          </a:p>
        </p:txBody>
      </p:sp>
    </p:spTree>
    <p:extLst>
      <p:ext uri="{BB962C8B-B14F-4D97-AF65-F5344CB8AC3E}">
        <p14:creationId xmlns:p14="http://schemas.microsoft.com/office/powerpoint/2010/main" val="341946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D8B4C-FBD0-55F4-ECF8-B8A2F5BA1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ible class notebook 5 Questions to Make Every Bible Class Zing">
            <a:extLst>
              <a:ext uri="{FF2B5EF4-FFF2-40B4-BE49-F238E27FC236}">
                <a16:creationId xmlns:a16="http://schemas.microsoft.com/office/drawing/2014/main" id="{FBEB0E9A-3FCA-0A8F-971E-312326E353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7871583" y="42418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cdn.eurweb.com/wp-content/uploads/2010/07/BibleSchool.jpg">
            <a:extLst>
              <a:ext uri="{FF2B5EF4-FFF2-40B4-BE49-F238E27FC236}">
                <a16:creationId xmlns:a16="http://schemas.microsoft.com/office/drawing/2014/main" id="{9E48C78C-919B-B1E8-D751-4051C66B6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23981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8497419-C7C0-CBA5-5761-57650A5AD5E5}"/>
              </a:ext>
            </a:extLst>
          </p:cNvPr>
          <p:cNvSpPr/>
          <p:nvPr/>
        </p:nvSpPr>
        <p:spPr>
          <a:xfrm>
            <a:off x="1320800" y="3276599"/>
            <a:ext cx="9077505" cy="965201"/>
          </a:xfrm>
          <a:custGeom>
            <a:avLst/>
            <a:gdLst>
              <a:gd name="connsiteX0" fmla="*/ 0 w 9077505"/>
              <a:gd name="connsiteY0" fmla="*/ 482601 h 965201"/>
              <a:gd name="connsiteX1" fmla="*/ 4538753 w 9077505"/>
              <a:gd name="connsiteY1" fmla="*/ 0 h 965201"/>
              <a:gd name="connsiteX2" fmla="*/ 9077506 w 9077505"/>
              <a:gd name="connsiteY2" fmla="*/ 482601 h 965201"/>
              <a:gd name="connsiteX3" fmla="*/ 4538753 w 9077505"/>
              <a:gd name="connsiteY3" fmla="*/ 965202 h 965201"/>
              <a:gd name="connsiteX4" fmla="*/ 0 w 9077505"/>
              <a:gd name="connsiteY4" fmla="*/ 482601 h 9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505" h="965201" fill="none" extrusionOk="0">
                <a:moveTo>
                  <a:pt x="0" y="482601"/>
                </a:moveTo>
                <a:cubicBezTo>
                  <a:pt x="370154" y="-135746"/>
                  <a:pt x="2405988" y="24674"/>
                  <a:pt x="4538753" y="0"/>
                </a:cubicBezTo>
                <a:cubicBezTo>
                  <a:pt x="7077213" y="54316"/>
                  <a:pt x="9033458" y="215122"/>
                  <a:pt x="9077506" y="482601"/>
                </a:cubicBezTo>
                <a:cubicBezTo>
                  <a:pt x="9291782" y="780207"/>
                  <a:pt x="6821669" y="863081"/>
                  <a:pt x="4538753" y="965202"/>
                </a:cubicBezTo>
                <a:cubicBezTo>
                  <a:pt x="1997508" y="975515"/>
                  <a:pt x="20775" y="720971"/>
                  <a:pt x="0" y="482601"/>
                </a:cubicBezTo>
                <a:close/>
              </a:path>
              <a:path w="9077505" h="965201" stroke="0" extrusionOk="0">
                <a:moveTo>
                  <a:pt x="0" y="482601"/>
                </a:moveTo>
                <a:cubicBezTo>
                  <a:pt x="-40887" y="287803"/>
                  <a:pt x="1827455" y="-84494"/>
                  <a:pt x="4538753" y="0"/>
                </a:cubicBezTo>
                <a:cubicBezTo>
                  <a:pt x="7094765" y="-7282"/>
                  <a:pt x="9048351" y="269169"/>
                  <a:pt x="9077506" y="482601"/>
                </a:cubicBezTo>
                <a:cubicBezTo>
                  <a:pt x="8733905" y="863975"/>
                  <a:pt x="6798575" y="1257118"/>
                  <a:pt x="4538753" y="965202"/>
                </a:cubicBezTo>
                <a:cubicBezTo>
                  <a:pt x="2076956" y="936154"/>
                  <a:pt x="-20471" y="753830"/>
                  <a:pt x="0" y="482601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579F8C-95C7-1D82-1AEF-983D406DA9DE}"/>
              </a:ext>
            </a:extLst>
          </p:cNvPr>
          <p:cNvSpPr txBox="1"/>
          <p:nvPr/>
        </p:nvSpPr>
        <p:spPr>
          <a:xfrm>
            <a:off x="2687723" y="2280515"/>
            <a:ext cx="632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Quality Material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Quality Teachers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Quality Students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C76615-3DFA-C245-FB93-472A61F8F19C}"/>
              </a:ext>
            </a:extLst>
          </p:cNvPr>
          <p:cNvSpPr/>
          <p:nvPr/>
        </p:nvSpPr>
        <p:spPr>
          <a:xfrm>
            <a:off x="1803224" y="228600"/>
            <a:ext cx="860524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60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Building Up The Church</a:t>
            </a:r>
          </a:p>
          <a:p>
            <a:pPr algn="ctr">
              <a:defRPr/>
            </a:pPr>
            <a:r>
              <a:rPr lang="en-US" sz="60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Through Quality Bible Classes</a:t>
            </a:r>
          </a:p>
        </p:txBody>
      </p:sp>
    </p:spTree>
    <p:extLst>
      <p:ext uri="{BB962C8B-B14F-4D97-AF65-F5344CB8AC3E}">
        <p14:creationId xmlns:p14="http://schemas.microsoft.com/office/powerpoint/2010/main" val="399753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98687"/>
            <a:ext cx="10591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Present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Bible classes DOUBLE your opportunity to learn &amp; grow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Any passage on growing in knowledge – encourages going to class (2 Pet. 1:5-10; 3:18)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Those that don’t come: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Missing chance for greater knowledge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Denying selves greater faith</a:t>
            </a:r>
          </a:p>
          <a:p>
            <a:pPr marL="1428750" lvl="2" indent="-514350">
              <a:buFont typeface="Arial" pitchFamily="34" charset="0"/>
              <a:buChar char="•"/>
            </a:pPr>
            <a:r>
              <a:rPr lang="en-US" sz="2400" dirty="0"/>
              <a:t>Depriving children of understanding, faith – perhaps salvation</a:t>
            </a:r>
          </a:p>
        </p:txBody>
      </p:sp>
      <p:pic>
        <p:nvPicPr>
          <p:cNvPr id="18434" name="Picture 2" descr="http://www.layman.org/Images/bible%20in%20schools%204%20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594" y="4778477"/>
            <a:ext cx="2743200" cy="2057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3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98687"/>
            <a:ext cx="10744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Present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Prepare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“Proper preparation prevents poor performance”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Study the lesson before class – to enhance your learning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careful reading, learning and study – will be outside of class (Acts 17:11)</a:t>
            </a:r>
          </a:p>
        </p:txBody>
      </p:sp>
      <p:pic>
        <p:nvPicPr>
          <p:cNvPr id="21506" name="Picture 2" descr="http://t1.gstatic.com/images?q=tbn:ANd9GcSl-c3-GC9O_rFRikdWIvi8X9nk8ts6DVaq4Y_kDjGQ2YqjTN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816844"/>
            <a:ext cx="2171700" cy="2847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19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Students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98687"/>
            <a:ext cx="1082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Present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Prepare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Participate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Study with us – with open Bible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Answer 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Ask questions that generate study and thought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Add brief comments to enhance understanding &amp; application</a:t>
            </a:r>
            <a:endParaRPr lang="en-US" sz="2400" dirty="0"/>
          </a:p>
        </p:txBody>
      </p:sp>
      <p:pic>
        <p:nvPicPr>
          <p:cNvPr id="20484" name="Picture 4" descr="http://gdalenaz.org/Gardendale_Church_of_the_Nazarene/Get_Connected_files/shapeimage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268469"/>
            <a:ext cx="2981325" cy="2609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00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03F9-E9F4-751A-C364-72D41797F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ible class notebook 5 Questions to Make Every Bible Class Zing">
            <a:extLst>
              <a:ext uri="{FF2B5EF4-FFF2-40B4-BE49-F238E27FC236}">
                <a16:creationId xmlns:a16="http://schemas.microsoft.com/office/drawing/2014/main" id="{5009862B-BD37-2FA9-6C1D-87783B2AB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7871583" y="42418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cdn.eurweb.com/wp-content/uploads/2010/07/BibleSchool.jpg">
            <a:extLst>
              <a:ext uri="{FF2B5EF4-FFF2-40B4-BE49-F238E27FC236}">
                <a16:creationId xmlns:a16="http://schemas.microsoft.com/office/drawing/2014/main" id="{167B7A82-CEBB-A671-B0ED-9AA110860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23981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AFB51BB-8E78-272B-D77B-F7C0EA6B863D}"/>
              </a:ext>
            </a:extLst>
          </p:cNvPr>
          <p:cNvSpPr/>
          <p:nvPr/>
        </p:nvSpPr>
        <p:spPr>
          <a:xfrm>
            <a:off x="1320800" y="3810001"/>
            <a:ext cx="9077505" cy="891762"/>
          </a:xfrm>
          <a:custGeom>
            <a:avLst/>
            <a:gdLst>
              <a:gd name="connsiteX0" fmla="*/ 0 w 9077505"/>
              <a:gd name="connsiteY0" fmla="*/ 445881 h 891762"/>
              <a:gd name="connsiteX1" fmla="*/ 4538753 w 9077505"/>
              <a:gd name="connsiteY1" fmla="*/ 0 h 891762"/>
              <a:gd name="connsiteX2" fmla="*/ 9077506 w 9077505"/>
              <a:gd name="connsiteY2" fmla="*/ 445881 h 891762"/>
              <a:gd name="connsiteX3" fmla="*/ 4538753 w 9077505"/>
              <a:gd name="connsiteY3" fmla="*/ 891762 h 891762"/>
              <a:gd name="connsiteX4" fmla="*/ 0 w 9077505"/>
              <a:gd name="connsiteY4" fmla="*/ 445881 h 89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505" h="891762" fill="none" extrusionOk="0">
                <a:moveTo>
                  <a:pt x="0" y="445881"/>
                </a:moveTo>
                <a:cubicBezTo>
                  <a:pt x="74080" y="129219"/>
                  <a:pt x="2110775" y="5194"/>
                  <a:pt x="4538753" y="0"/>
                </a:cubicBezTo>
                <a:cubicBezTo>
                  <a:pt x="7076323" y="52793"/>
                  <a:pt x="9028561" y="198576"/>
                  <a:pt x="9077506" y="445881"/>
                </a:cubicBezTo>
                <a:cubicBezTo>
                  <a:pt x="9471219" y="749228"/>
                  <a:pt x="6760879" y="761898"/>
                  <a:pt x="4538753" y="891762"/>
                </a:cubicBezTo>
                <a:cubicBezTo>
                  <a:pt x="2011119" y="898014"/>
                  <a:pt x="33812" y="646298"/>
                  <a:pt x="0" y="445881"/>
                </a:cubicBezTo>
                <a:close/>
              </a:path>
              <a:path w="9077505" h="891762" stroke="0" extrusionOk="0">
                <a:moveTo>
                  <a:pt x="0" y="445881"/>
                </a:moveTo>
                <a:cubicBezTo>
                  <a:pt x="-39534" y="268989"/>
                  <a:pt x="1783468" y="-102658"/>
                  <a:pt x="4538753" y="0"/>
                </a:cubicBezTo>
                <a:cubicBezTo>
                  <a:pt x="7094408" y="-7229"/>
                  <a:pt x="9064381" y="223532"/>
                  <a:pt x="9077506" y="445881"/>
                </a:cubicBezTo>
                <a:cubicBezTo>
                  <a:pt x="9018305" y="711921"/>
                  <a:pt x="6758809" y="1230701"/>
                  <a:pt x="4538753" y="891762"/>
                </a:cubicBezTo>
                <a:cubicBezTo>
                  <a:pt x="2047882" y="881529"/>
                  <a:pt x="-10421" y="694524"/>
                  <a:pt x="0" y="445881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C1A2A-57B6-72AE-4ED3-C84EB64E3D32}"/>
              </a:ext>
            </a:extLst>
          </p:cNvPr>
          <p:cNvSpPr txBox="1"/>
          <p:nvPr/>
        </p:nvSpPr>
        <p:spPr>
          <a:xfrm>
            <a:off x="2687723" y="2280515"/>
            <a:ext cx="632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Quality Material</a:t>
            </a:r>
          </a:p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Quality Teachers</a:t>
            </a:r>
          </a:p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 Quality Students</a:t>
            </a:r>
          </a:p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 Quality Parents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A71D9-ED11-6A0E-9041-FB78B43C6240}"/>
              </a:ext>
            </a:extLst>
          </p:cNvPr>
          <p:cNvSpPr/>
          <p:nvPr/>
        </p:nvSpPr>
        <p:spPr>
          <a:xfrm>
            <a:off x="1803224" y="228600"/>
            <a:ext cx="860524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Ink Draft" panose="03080402000500000000" pitchFamily="66" charset="0"/>
                <a:ea typeface="+mn-ea"/>
                <a:cs typeface="+mn-cs"/>
              </a:rPr>
              <a:t>Building Up The Church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Ink Draft" panose="03080402000500000000" pitchFamily="66" charset="0"/>
                <a:ea typeface="+mn-ea"/>
                <a:cs typeface="+mn-cs"/>
              </a:rPr>
              <a:t>Through Quality Bible Classes</a:t>
            </a:r>
          </a:p>
        </p:txBody>
      </p:sp>
    </p:spTree>
    <p:extLst>
      <p:ext uri="{BB962C8B-B14F-4D97-AF65-F5344CB8AC3E}">
        <p14:creationId xmlns:p14="http://schemas.microsoft.com/office/powerpoint/2010/main" val="143577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Parents</a:t>
            </a:r>
          </a:p>
        </p:txBody>
      </p:sp>
      <p:pic>
        <p:nvPicPr>
          <p:cNvPr id="22530" name="Picture 2" descr="http://ronewzakcleveland.files.wordpress.com/2011/08/parent_child_homew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382424"/>
            <a:ext cx="3505199" cy="2328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6800" y="1498687"/>
            <a:ext cx="105918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Most of success /failure (for a particular child) starts in the home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Whether they come to class at 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Whether they come regularly (seldom miss)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Whether they have lesson prepared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Discussion of lesson learned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Application of lesson in daily events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53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Parents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498687"/>
            <a:ext cx="10744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Most of success /failure (for a particular child) starts in the home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Responsibility lies upon family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 OT (Deut. 6:5-9)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 NT (Eph. 6:4)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 passage in NT gives specific obligation to the church to teach our children – thus, classes are “icing on the cake”</a:t>
            </a:r>
            <a:endParaRPr lang="en-US" sz="2400" dirty="0"/>
          </a:p>
        </p:txBody>
      </p:sp>
      <p:pic>
        <p:nvPicPr>
          <p:cNvPr id="6" name="Picture 2" descr="http://t3.gstatic.com/images?q=tbn:ANd9GcS0ek-II2AtlqVdwnbdqd6g6FJ-FKefrZU6NAFSRf4diMgZo8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4572001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2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1" y="228601"/>
            <a:ext cx="8229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Parents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498687"/>
            <a:ext cx="1112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Most of success /failure (for a particular child) starts in the home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Responsibility lies upon family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can parents do?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Get them to class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Get them to class on time (sends a signal – message)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Help with their lesson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Give teachers / elders feedback</a:t>
            </a:r>
            <a:endParaRPr lang="en-US" sz="2400" dirty="0"/>
          </a:p>
        </p:txBody>
      </p:sp>
      <p:pic>
        <p:nvPicPr>
          <p:cNvPr id="7" name="Picture 2" descr="http://www.calvarywilliamsport.com/cr11_files/image00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187" y="3687342"/>
            <a:ext cx="2625213" cy="298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75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ible class notebook 5 Questions to Make Every Bible Class Z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 b="24007"/>
          <a:stretch/>
        </p:blipFill>
        <p:spPr bwMode="auto">
          <a:xfrm>
            <a:off x="7871583" y="4241800"/>
            <a:ext cx="4295017" cy="2416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cdn.eurweb.com/wp-content/uploads/2010/07/BibleScho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23981"/>
            <a:ext cx="3668289" cy="243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0DB1922-2F73-487E-9A8D-D54793EA24D2}"/>
              </a:ext>
            </a:extLst>
          </p:cNvPr>
          <p:cNvSpPr/>
          <p:nvPr/>
        </p:nvSpPr>
        <p:spPr>
          <a:xfrm>
            <a:off x="1320800" y="2167592"/>
            <a:ext cx="9077505" cy="2692755"/>
          </a:xfrm>
          <a:custGeom>
            <a:avLst/>
            <a:gdLst>
              <a:gd name="connsiteX0" fmla="*/ 0 w 9077505"/>
              <a:gd name="connsiteY0" fmla="*/ 1346378 h 2692755"/>
              <a:gd name="connsiteX1" fmla="*/ 4538753 w 9077505"/>
              <a:gd name="connsiteY1" fmla="*/ 0 h 2692755"/>
              <a:gd name="connsiteX2" fmla="*/ 9077506 w 9077505"/>
              <a:gd name="connsiteY2" fmla="*/ 1346378 h 2692755"/>
              <a:gd name="connsiteX3" fmla="*/ 4538753 w 9077505"/>
              <a:gd name="connsiteY3" fmla="*/ 2692756 h 2692755"/>
              <a:gd name="connsiteX4" fmla="*/ 0 w 9077505"/>
              <a:gd name="connsiteY4" fmla="*/ 1346378 h 2692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505" h="2692755" fill="none" extrusionOk="0">
                <a:moveTo>
                  <a:pt x="0" y="1346378"/>
                </a:moveTo>
                <a:cubicBezTo>
                  <a:pt x="338517" y="281049"/>
                  <a:pt x="2533758" y="33106"/>
                  <a:pt x="4538753" y="0"/>
                </a:cubicBezTo>
                <a:cubicBezTo>
                  <a:pt x="7093832" y="82722"/>
                  <a:pt x="8988925" y="600891"/>
                  <a:pt x="9077506" y="1346378"/>
                </a:cubicBezTo>
                <a:cubicBezTo>
                  <a:pt x="9140304" y="2099069"/>
                  <a:pt x="6793250" y="2577665"/>
                  <a:pt x="4538753" y="2692756"/>
                </a:cubicBezTo>
                <a:cubicBezTo>
                  <a:pt x="1866638" y="2742122"/>
                  <a:pt x="21311" y="2061073"/>
                  <a:pt x="0" y="1346378"/>
                </a:cubicBezTo>
                <a:close/>
              </a:path>
              <a:path w="9077505" h="2692755" stroke="0" extrusionOk="0">
                <a:moveTo>
                  <a:pt x="0" y="1346378"/>
                </a:moveTo>
                <a:cubicBezTo>
                  <a:pt x="-96647" y="772356"/>
                  <a:pt x="1783915" y="-102473"/>
                  <a:pt x="4538753" y="0"/>
                </a:cubicBezTo>
                <a:cubicBezTo>
                  <a:pt x="7199650" y="-22766"/>
                  <a:pt x="9016173" y="714501"/>
                  <a:pt x="9077506" y="1346378"/>
                </a:cubicBezTo>
                <a:cubicBezTo>
                  <a:pt x="8796583" y="2183855"/>
                  <a:pt x="6746099" y="3046725"/>
                  <a:pt x="4538753" y="2692756"/>
                </a:cubicBezTo>
                <a:cubicBezTo>
                  <a:pt x="2082895" y="2659864"/>
                  <a:pt x="-146606" y="2123591"/>
                  <a:pt x="0" y="1346378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723" y="2280515"/>
            <a:ext cx="632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Quality Material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Quality Teachers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Quality Students</a:t>
            </a:r>
          </a:p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Quality Parents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B40C0D-77FB-4FDE-8749-D52DED0EBE4F}"/>
              </a:ext>
            </a:extLst>
          </p:cNvPr>
          <p:cNvSpPr/>
          <p:nvPr/>
        </p:nvSpPr>
        <p:spPr>
          <a:xfrm>
            <a:off x="1803224" y="228600"/>
            <a:ext cx="860524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60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Building Up The Church</a:t>
            </a:r>
          </a:p>
          <a:p>
            <a:pPr algn="ctr">
              <a:defRPr/>
            </a:pPr>
            <a:r>
              <a:rPr lang="en-US" sz="6000" b="1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A5D028">
                        <a:shade val="20000"/>
                        <a:satMod val="245000"/>
                      </a:srgbClr>
                    </a:gs>
                    <a:gs pos="43000">
                      <a:srgbClr val="A5D028">
                        <a:satMod val="255000"/>
                      </a:srgbClr>
                    </a:gs>
                    <a:gs pos="48000">
                      <a:srgbClr val="A5D028">
                        <a:shade val="85000"/>
                        <a:satMod val="255000"/>
                      </a:srgbClr>
                    </a:gs>
                    <a:gs pos="100000">
                      <a:srgbClr val="A5D02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nk Draft" panose="03080402000500000000" pitchFamily="66" charset="0"/>
              </a:rPr>
              <a:t>Through Quality Bible Classes</a:t>
            </a:r>
          </a:p>
        </p:txBody>
      </p:sp>
    </p:spTree>
    <p:extLst>
      <p:ext uri="{BB962C8B-B14F-4D97-AF65-F5344CB8AC3E}">
        <p14:creationId xmlns:p14="http://schemas.microsoft.com/office/powerpoint/2010/main" val="171032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8444</TotalTime>
  <Words>1582</Words>
  <Application>Microsoft Office PowerPoint</Application>
  <PresentationFormat>Widescreen</PresentationFormat>
  <Paragraphs>240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Arial</vt:lpstr>
      <vt:lpstr>Candara</vt:lpstr>
      <vt:lpstr>Wingdings</vt:lpstr>
      <vt:lpstr>Symbol</vt:lpstr>
      <vt:lpstr>Calibri</vt:lpstr>
      <vt:lpstr>Abadi</vt:lpstr>
      <vt:lpstr>Arial Narrow</vt:lpstr>
      <vt:lpstr>Calibri Light</vt:lpstr>
      <vt:lpstr>Arial Rounded MT Bold</vt:lpstr>
      <vt:lpstr>Cavolini</vt:lpstr>
      <vt:lpstr>Ink Draft</vt:lpstr>
      <vt:lpstr>Waveform</vt:lpstr>
      <vt:lpstr>5_Office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139</cp:revision>
  <dcterms:created xsi:type="dcterms:W3CDTF">2012-04-15T12:15:26Z</dcterms:created>
  <dcterms:modified xsi:type="dcterms:W3CDTF">2024-12-29T13:51:45Z</dcterms:modified>
</cp:coreProperties>
</file>