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96" r:id="rId4"/>
  </p:sldMasterIdLst>
  <p:notesMasterIdLst>
    <p:notesMasterId r:id="rId38"/>
  </p:notesMasterIdLst>
  <p:sldIdLst>
    <p:sldId id="262" r:id="rId5"/>
    <p:sldId id="270" r:id="rId6"/>
    <p:sldId id="321" r:id="rId7"/>
    <p:sldId id="261" r:id="rId8"/>
    <p:sldId id="390" r:id="rId9"/>
    <p:sldId id="391" r:id="rId10"/>
    <p:sldId id="388" r:id="rId11"/>
    <p:sldId id="392" r:id="rId12"/>
    <p:sldId id="393" r:id="rId13"/>
    <p:sldId id="375" r:id="rId14"/>
    <p:sldId id="379" r:id="rId15"/>
    <p:sldId id="394" r:id="rId16"/>
    <p:sldId id="395" r:id="rId17"/>
    <p:sldId id="374" r:id="rId18"/>
    <p:sldId id="382" r:id="rId19"/>
    <p:sldId id="387" r:id="rId20"/>
    <p:sldId id="389" r:id="rId21"/>
    <p:sldId id="396" r:id="rId22"/>
    <p:sldId id="376" r:id="rId23"/>
    <p:sldId id="380" r:id="rId24"/>
    <p:sldId id="397" r:id="rId25"/>
    <p:sldId id="398" r:id="rId26"/>
    <p:sldId id="399" r:id="rId27"/>
    <p:sldId id="400" r:id="rId28"/>
    <p:sldId id="377" r:id="rId29"/>
    <p:sldId id="381" r:id="rId30"/>
    <p:sldId id="401" r:id="rId31"/>
    <p:sldId id="402" r:id="rId32"/>
    <p:sldId id="403" r:id="rId33"/>
    <p:sldId id="404" r:id="rId34"/>
    <p:sldId id="405" r:id="rId35"/>
    <p:sldId id="378" r:id="rId36"/>
    <p:sldId id="347" r:id="rId37"/>
  </p:sldIdLst>
  <p:sldSz cx="12192000" cy="6858000"/>
  <p:notesSz cx="7004050" cy="9290050"/>
  <p:embeddedFontLst>
    <p:embeddedFont>
      <p:font typeface="Congenial SemiBold" panose="02000503040000020004" pitchFamily="2" charset="0"/>
      <p:bold r:id="rId39"/>
      <p:boldItalic r:id="rId40"/>
    </p:embeddedFont>
    <p:embeddedFont>
      <p:font typeface="Dreaming Outloud Pro" panose="03050502040302030504" pitchFamily="66" charset="0"/>
      <p:regular r:id="rId41"/>
      <p:italic r:id="rId42"/>
    </p:embeddedFont>
    <p:embeddedFont>
      <p:font typeface="Maiandra GD" panose="020E0502030308020204" pitchFamily="34" charset="0"/>
      <p:regular r:id="rId43"/>
    </p:embeddedFont>
    <p:embeddedFont>
      <p:font typeface="Trade Gothic Inline" panose="020B0504030203020204" pitchFamily="34" charset="0"/>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E6C471"/>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65EAEB-797B-42EA-92E9-EDFDBE0296E7}" v="4253" dt="2024-12-22T22:11:15.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34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3FC1F428-CC9A-4702-9FFE-26584DBDFFD8}" type="datetimeFigureOut">
              <a:rPr lang="en-US" smtClean="0"/>
              <a:t>12/22/2024</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6D2440F4-B94E-4850-BC70-D8755DB23687}" type="slidenum">
              <a:rPr lang="en-US" smtClean="0"/>
              <a:t>‹#›</a:t>
            </a:fld>
            <a:endParaRPr lang="en-US"/>
          </a:p>
        </p:txBody>
      </p:sp>
    </p:spTree>
    <p:extLst>
      <p:ext uri="{BB962C8B-B14F-4D97-AF65-F5344CB8AC3E}">
        <p14:creationId xmlns:p14="http://schemas.microsoft.com/office/powerpoint/2010/main" val="391006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F217-A1C1-94F6-B531-3BDC10405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2443B-CD69-276C-FAE4-2B7D24462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EAEF-48F0-FC43-FDDE-2FECC32181A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5A090E65-3582-357B-5836-378458723777}"/>
              </a:ext>
            </a:extLst>
          </p:cNvPr>
          <p:cNvSpPr>
            <a:spLocks noGrp="1"/>
          </p:cNvSpPr>
          <p:nvPr>
            <p:ph type="sldNum" sz="quarter" idx="5"/>
          </p:nvPr>
        </p:nvSpPr>
        <p:spPr/>
        <p:txBody>
          <a:bodyPr/>
          <a:lstStyle/>
          <a:p>
            <a:fld id="{6D2440F4-B94E-4850-BC70-D8755DB23687}" type="slidenum">
              <a:rPr lang="en-US" smtClean="0"/>
              <a:t>1</a:t>
            </a:fld>
            <a:endParaRPr lang="en-US"/>
          </a:p>
        </p:txBody>
      </p:sp>
    </p:spTree>
    <p:extLst>
      <p:ext uri="{BB962C8B-B14F-4D97-AF65-F5344CB8AC3E}">
        <p14:creationId xmlns:p14="http://schemas.microsoft.com/office/powerpoint/2010/main" val="287647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40F4-B94E-4850-BC70-D8755DB23687}" type="slidenum">
              <a:rPr lang="en-US" smtClean="0"/>
              <a:t>2</a:t>
            </a:fld>
            <a:endParaRPr lang="en-US"/>
          </a:p>
        </p:txBody>
      </p:sp>
    </p:spTree>
    <p:extLst>
      <p:ext uri="{BB962C8B-B14F-4D97-AF65-F5344CB8AC3E}">
        <p14:creationId xmlns:p14="http://schemas.microsoft.com/office/powerpoint/2010/main" val="3303615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904C-AF36-766D-F54C-0CCEAF959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0FD85-4451-DD6B-3D68-8D50E90E4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EDABF-5D68-AB1A-A689-53801A23D3F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5F8B46BA-8E8D-C0F3-7F44-927D5626975A}"/>
              </a:ext>
            </a:extLst>
          </p:cNvPr>
          <p:cNvSpPr>
            <a:spLocks noGrp="1"/>
          </p:cNvSpPr>
          <p:nvPr>
            <p:ph type="sldNum" sz="quarter" idx="5"/>
          </p:nvPr>
        </p:nvSpPr>
        <p:spPr/>
        <p:txBody>
          <a:bodyPr/>
          <a:lstStyle/>
          <a:p>
            <a:fld id="{6D2440F4-B94E-4850-BC70-D8755DB23687}" type="slidenum">
              <a:rPr lang="en-US" smtClean="0"/>
              <a:t>3</a:t>
            </a:fld>
            <a:endParaRPr lang="en-US"/>
          </a:p>
        </p:txBody>
      </p:sp>
    </p:spTree>
    <p:extLst>
      <p:ext uri="{BB962C8B-B14F-4D97-AF65-F5344CB8AC3E}">
        <p14:creationId xmlns:p14="http://schemas.microsoft.com/office/powerpoint/2010/main" val="91395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F7876-0EEB-3060-AB44-964709613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0996D-CB06-3BD2-5C2B-61DDAF17D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D428EF-18AC-B484-EBA3-2FF9534727AF}"/>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5BB85062-D27D-373B-1694-A06C31527A3E}"/>
              </a:ext>
            </a:extLst>
          </p:cNvPr>
          <p:cNvSpPr>
            <a:spLocks noGrp="1"/>
          </p:cNvSpPr>
          <p:nvPr>
            <p:ph type="sldNum" sz="quarter" idx="5"/>
          </p:nvPr>
        </p:nvSpPr>
        <p:spPr/>
        <p:txBody>
          <a:bodyPr/>
          <a:lstStyle/>
          <a:p>
            <a:fld id="{6D2440F4-B94E-4850-BC70-D8755DB23687}" type="slidenum">
              <a:rPr lang="en-US" smtClean="0"/>
              <a:t>10</a:t>
            </a:fld>
            <a:endParaRPr lang="en-US"/>
          </a:p>
        </p:txBody>
      </p:sp>
    </p:spTree>
    <p:extLst>
      <p:ext uri="{BB962C8B-B14F-4D97-AF65-F5344CB8AC3E}">
        <p14:creationId xmlns:p14="http://schemas.microsoft.com/office/powerpoint/2010/main" val="2271204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F6800-AD30-6A50-09CA-6149B79C5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E5208-88BD-5C0C-D698-20EF43A1E0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9D59A-8138-AF86-C4F1-61C5CD7DF1D7}"/>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40348CFD-88BB-B4B4-2BC5-FA5395E17FD8}"/>
              </a:ext>
            </a:extLst>
          </p:cNvPr>
          <p:cNvSpPr>
            <a:spLocks noGrp="1"/>
          </p:cNvSpPr>
          <p:nvPr>
            <p:ph type="sldNum" sz="quarter" idx="5"/>
          </p:nvPr>
        </p:nvSpPr>
        <p:spPr/>
        <p:txBody>
          <a:bodyPr/>
          <a:lstStyle/>
          <a:p>
            <a:fld id="{6D2440F4-B94E-4850-BC70-D8755DB23687}" type="slidenum">
              <a:rPr lang="en-US" smtClean="0"/>
              <a:t>19</a:t>
            </a:fld>
            <a:endParaRPr lang="en-US"/>
          </a:p>
        </p:txBody>
      </p:sp>
    </p:spTree>
    <p:extLst>
      <p:ext uri="{BB962C8B-B14F-4D97-AF65-F5344CB8AC3E}">
        <p14:creationId xmlns:p14="http://schemas.microsoft.com/office/powerpoint/2010/main" val="2272924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3FCE8-9668-1AD8-389C-4F5A0E6ED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672DC-F172-6979-413F-AC8B3D3EE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46E28-0088-A5BF-4AA3-9C038E68B745}"/>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57A1C596-A5F6-BEE0-C4AF-B6475D157827}"/>
              </a:ext>
            </a:extLst>
          </p:cNvPr>
          <p:cNvSpPr>
            <a:spLocks noGrp="1"/>
          </p:cNvSpPr>
          <p:nvPr>
            <p:ph type="sldNum" sz="quarter" idx="5"/>
          </p:nvPr>
        </p:nvSpPr>
        <p:spPr/>
        <p:txBody>
          <a:bodyPr/>
          <a:lstStyle/>
          <a:p>
            <a:fld id="{6D2440F4-B94E-4850-BC70-D8755DB23687}" type="slidenum">
              <a:rPr lang="en-US" smtClean="0"/>
              <a:t>25</a:t>
            </a:fld>
            <a:endParaRPr lang="en-US"/>
          </a:p>
        </p:txBody>
      </p:sp>
    </p:spTree>
    <p:extLst>
      <p:ext uri="{BB962C8B-B14F-4D97-AF65-F5344CB8AC3E}">
        <p14:creationId xmlns:p14="http://schemas.microsoft.com/office/powerpoint/2010/main" val="1941983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8E3E0-32DE-A71D-402D-DC7D47B02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2588E-692D-88C5-281D-CBFC6003B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77672-B181-BAA4-280A-A9843FE48D8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89BBC5D7-B8AD-7E81-7EDF-2DEAE18C7815}"/>
              </a:ext>
            </a:extLst>
          </p:cNvPr>
          <p:cNvSpPr>
            <a:spLocks noGrp="1"/>
          </p:cNvSpPr>
          <p:nvPr>
            <p:ph type="sldNum" sz="quarter" idx="5"/>
          </p:nvPr>
        </p:nvSpPr>
        <p:spPr/>
        <p:txBody>
          <a:bodyPr/>
          <a:lstStyle/>
          <a:p>
            <a:fld id="{6D2440F4-B94E-4850-BC70-D8755DB23687}" type="slidenum">
              <a:rPr lang="en-US" smtClean="0"/>
              <a:t>32</a:t>
            </a:fld>
            <a:endParaRPr lang="en-US"/>
          </a:p>
        </p:txBody>
      </p:sp>
    </p:spTree>
    <p:extLst>
      <p:ext uri="{BB962C8B-B14F-4D97-AF65-F5344CB8AC3E}">
        <p14:creationId xmlns:p14="http://schemas.microsoft.com/office/powerpoint/2010/main" val="303855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1842-0DF6-3FE4-8C5A-89E5BB5E1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03370-F765-3AB0-18C3-3CB8FF520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54AF7-D44E-A53C-A188-5B5ED48130F5}"/>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4DFE4582-389A-9C62-9F48-E177F45F3DF0}"/>
              </a:ext>
            </a:extLst>
          </p:cNvPr>
          <p:cNvSpPr>
            <a:spLocks noGrp="1"/>
          </p:cNvSpPr>
          <p:nvPr>
            <p:ph type="sldNum" sz="quarter" idx="5"/>
          </p:nvPr>
        </p:nvSpPr>
        <p:spPr/>
        <p:txBody>
          <a:bodyPr/>
          <a:lstStyle/>
          <a:p>
            <a:fld id="{6D2440F4-B94E-4850-BC70-D8755DB23687}" type="slidenum">
              <a:rPr lang="en-US" smtClean="0"/>
              <a:t>33</a:t>
            </a:fld>
            <a:endParaRPr lang="en-US"/>
          </a:p>
        </p:txBody>
      </p:sp>
    </p:spTree>
    <p:extLst>
      <p:ext uri="{BB962C8B-B14F-4D97-AF65-F5344CB8AC3E}">
        <p14:creationId xmlns:p14="http://schemas.microsoft.com/office/powerpoint/2010/main" val="4204842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93125-6167-6D2A-A524-8E3EBD17F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35D0A5-B56F-12A9-1352-257E1F90B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396504-2267-EFBB-3B6A-18F2C9FE784C}"/>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926E3663-5CC6-1400-9A0C-D8D4C688F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2AC1B-0ED1-46AF-1CFE-3A6AC749ED7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6225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B3AB6-31CC-77D9-B678-81DE43ECB3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2E748-765A-2B1E-9C81-6496B07C34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04685-A6CE-415B-6103-75E4A3CA5859}"/>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D805EA6E-099C-E4F3-06D2-7F0E5E81D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928D1-7C4A-B257-DEC4-4A31DA0831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141231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1EC1-9D99-D536-7FB0-85705D2BC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1D052F-EAC8-A4FE-AA3E-13ABC626CB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D7FB31-EDD8-67D2-92D3-C2113A71C0A7}"/>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5276D54F-EF59-1B4A-B186-CEE8CA6B99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CCCF6E-6005-52A8-D43D-2955F51D580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71659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4A93-F11E-7ADA-B44E-985C317A35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ECEA20-3CEC-13F0-15B5-EEFB1E807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3C63B7-5AA2-F429-CCB1-020EC4F7D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56A1E-6D0C-39F7-39E5-A8BFBBFCA8AE}"/>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6" name="Footer Placeholder 5">
            <a:extLst>
              <a:ext uri="{FF2B5EF4-FFF2-40B4-BE49-F238E27FC236}">
                <a16:creationId xmlns:a16="http://schemas.microsoft.com/office/drawing/2014/main" id="{0A3D9772-13AD-6A48-6F74-0644C9426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B71C5-0437-520B-5F18-5B8408C014FE}"/>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53332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C5C1-CFE5-8A67-6578-5ED6EEA50C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03A44F-3FDE-79CE-535B-B9C4AB31C0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D788EB-03CF-689B-4AE1-59B21B6049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BE3A3D-4AA7-B9E1-8FC5-9764E73F0F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69F6DB-8AE4-067F-984E-C5DB30FDA9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C2EA92-9FEE-C091-C64C-8594F98EC62B}"/>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8" name="Footer Placeholder 7">
            <a:extLst>
              <a:ext uri="{FF2B5EF4-FFF2-40B4-BE49-F238E27FC236}">
                <a16:creationId xmlns:a16="http://schemas.microsoft.com/office/drawing/2014/main" id="{1133314D-7880-4334-34A8-C9A6869967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71EECE-D7A7-26EB-1803-7D5B6B69E19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5624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1A51-25E4-2647-5879-8DD9286A48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53580-25FA-AE97-2593-46BFE4377A73}"/>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4" name="Footer Placeholder 3">
            <a:extLst>
              <a:ext uri="{FF2B5EF4-FFF2-40B4-BE49-F238E27FC236}">
                <a16:creationId xmlns:a16="http://schemas.microsoft.com/office/drawing/2014/main" id="{B6D5B3A8-FB15-09AF-D007-7A6E65325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F22B79-8BA8-EA8F-5DF2-2570B3CA3A7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3190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13CACD-AA58-73E3-3079-D2FC6BDD1F30}"/>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3" name="Footer Placeholder 2">
            <a:extLst>
              <a:ext uri="{FF2B5EF4-FFF2-40B4-BE49-F238E27FC236}">
                <a16:creationId xmlns:a16="http://schemas.microsoft.com/office/drawing/2014/main" id="{6474D68C-1F0A-26AE-5F64-89550B7061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0A0C24-1D30-7CB8-0A82-E6445B204278}"/>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50375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DB01-114D-6B77-39CC-9F4B5A22F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12E192-879F-35BF-38DC-DF6F27057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755D56-EC15-267A-8434-474146E43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AE869-418F-F696-B04D-D9252800CE78}"/>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6" name="Footer Placeholder 5">
            <a:extLst>
              <a:ext uri="{FF2B5EF4-FFF2-40B4-BE49-F238E27FC236}">
                <a16:creationId xmlns:a16="http://schemas.microsoft.com/office/drawing/2014/main" id="{BECF4FFA-35F5-81B5-2816-A5335C0CF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89054-0D3D-A6D6-BBF7-643E439B236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079349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6C3A6-A0A5-32A3-56AE-649F9E29C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E6F8F7-4D66-3DE0-2487-B68727BFB1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6D454A-2F2B-B872-0B50-763C41DC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1D5131-7496-31B0-4213-6E7FB07F5819}"/>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6" name="Footer Placeholder 5">
            <a:extLst>
              <a:ext uri="{FF2B5EF4-FFF2-40B4-BE49-F238E27FC236}">
                <a16:creationId xmlns:a16="http://schemas.microsoft.com/office/drawing/2014/main" id="{163B4640-FE1A-CA26-F81D-5DA9A0E0EA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4112B7-FCBB-5314-1BC3-5A3593D0E45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247315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3FE3-B8F0-163A-C12A-0355B290E6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0CD078-BAA9-E795-0659-4D04301B0C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5F1BC-CA16-25D1-A41D-4C028B6218DF}"/>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00A8F215-374A-416B-CF57-F6B7AE5D4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A3BCD3-8BCE-21C8-6CB9-B5056DED48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407901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22F378-CFA5-CB0B-8CC1-1C00A62B5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F38D5B-F3E0-D6C0-FDBB-907289A450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50A9F-1F84-0EFA-96DE-93E073E26195}"/>
              </a:ext>
            </a:extLst>
          </p:cNvPr>
          <p:cNvSpPr>
            <a:spLocks noGrp="1"/>
          </p:cNvSpPr>
          <p:nvPr>
            <p:ph type="dt" sz="half" idx="10"/>
          </p:nvPr>
        </p:nvSpPr>
        <p:spPr/>
        <p:txBody>
          <a:body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DB09431F-284B-2D6A-5F85-308394B5C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6477B-4A8D-1453-B735-AD3B488A11EC}"/>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577130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9D4C-6D01-93E9-EC8C-B289B23B31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DDAB06-6A21-22AD-1C16-4A763D6B29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07DC20-1F99-92EB-C10C-75F929FBDB54}"/>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DFB61C75-CB1C-F353-5470-61E6A00C2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68F06-EA8E-0922-6DF0-401073B6CABC}"/>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8466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2E58-4F9D-87E7-20BF-B4A15C906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1A61B-C8B0-F033-A55C-720BC7BCA3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7E413-EFA9-40A8-F0C9-1B0C63905DB3}"/>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6F348F02-0C54-3027-AC8F-F17A0F94E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F41AE2-48C0-FA78-A722-18CB4779FDBA}"/>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36857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64374-9A55-DF85-62BB-FF3D4B4B44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18B63A-F7ED-1DD2-7515-1FCB78C0E6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6BCF96-59BE-128F-AC20-46F6C089715D}"/>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03A0EE80-B523-5103-9AA9-3A337980F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4BD33-CA0A-6846-8DB9-05C9C0674CC7}"/>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278000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461E-2C24-093A-3BA3-B508E506E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C4CF22-729D-4F66-E9F0-171870563D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A3D1C5-64A6-6AAF-2AA6-908458419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660129-F102-5B0E-3FB5-5BC2B479AECE}"/>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6" name="Footer Placeholder 5">
            <a:extLst>
              <a:ext uri="{FF2B5EF4-FFF2-40B4-BE49-F238E27FC236}">
                <a16:creationId xmlns:a16="http://schemas.microsoft.com/office/drawing/2014/main" id="{FF1012B0-9732-4025-3AE3-F58C27EE7A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9194A-1537-135C-5B66-CA30975E95CE}"/>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95219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0A88-0C3F-992C-D3B8-70076B641E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F13AA7-3ABD-8447-1496-08E715EAB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7ACC3A-ACF8-204D-01D7-7DF4D21A9C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963846-955C-03BB-DDCA-6B360B1B81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7F72B7-53FC-222F-3499-A31C22DA74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28CECF-76E7-2D77-AA3C-6E64E603C281}"/>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8" name="Footer Placeholder 7">
            <a:extLst>
              <a:ext uri="{FF2B5EF4-FFF2-40B4-BE49-F238E27FC236}">
                <a16:creationId xmlns:a16="http://schemas.microsoft.com/office/drawing/2014/main" id="{2FBA1EA9-D736-2E8B-2B1B-907FF3B311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CF06F3-76D5-B3BD-DCB7-4924170F5FC3}"/>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10164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3A23-F8E9-B045-A6AC-903583C93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695F10-D270-93FE-AC16-A9C5AAA149F0}"/>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4" name="Footer Placeholder 3">
            <a:extLst>
              <a:ext uri="{FF2B5EF4-FFF2-40B4-BE49-F238E27FC236}">
                <a16:creationId xmlns:a16="http://schemas.microsoft.com/office/drawing/2014/main" id="{F0975890-2088-ABE4-29DB-81972157DB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DF590A-1041-3361-B86D-AF9F647FD140}"/>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25262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8C7402-54AA-52C3-40EF-E81983D69333}"/>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3" name="Footer Placeholder 2">
            <a:extLst>
              <a:ext uri="{FF2B5EF4-FFF2-40B4-BE49-F238E27FC236}">
                <a16:creationId xmlns:a16="http://schemas.microsoft.com/office/drawing/2014/main" id="{4BF4547D-3046-5C53-4352-2BA09B20BB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10963B-D58E-5B1C-2694-B61B76B945A5}"/>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132076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C98B2-13BF-0931-9B95-46858A7D43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EEE054-2E2C-B88C-CEFC-2FDD62C2A0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92F58B-4A5A-AE61-164E-374B707BC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F171A-B315-181F-F197-6B8D0B2A009E}"/>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6" name="Footer Placeholder 5">
            <a:extLst>
              <a:ext uri="{FF2B5EF4-FFF2-40B4-BE49-F238E27FC236}">
                <a16:creationId xmlns:a16="http://schemas.microsoft.com/office/drawing/2014/main" id="{C6616FC6-4236-1DC9-052E-34F3ED2C8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CDB08A-297C-B6BE-0A96-F7829C46FA69}"/>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874161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4B84-860D-A19D-53FE-14B237FCE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34F9F9-86CF-9CB4-E46E-91AEBE3E5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B0587-D06E-5BFA-BF70-187AA7084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5D3561-4A68-EC47-509F-A37440A0C01D}"/>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6" name="Footer Placeholder 5">
            <a:extLst>
              <a:ext uri="{FF2B5EF4-FFF2-40B4-BE49-F238E27FC236}">
                <a16:creationId xmlns:a16="http://schemas.microsoft.com/office/drawing/2014/main" id="{5A0C2BD4-F7D0-B472-DC43-2F1281E08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67A63-473B-160F-C83F-86316E3B4BD1}"/>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102217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3CCE-E3B0-5965-D6AE-F1881A591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16DD51-2D07-7E57-25B8-348B82C181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A52F7A-AF52-B34C-8E5E-C90F464460A2}"/>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A4E61961-461F-CAC3-9169-FB3F89A09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3509-FD46-87F6-FFA9-8B354C9DD684}"/>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173687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DFC94D-CDBC-BEDA-3DDC-05139F71E6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7E6B3D-6691-2DC9-246F-7DAF089C91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270A8-9E78-5D1B-8ADB-9C1F86D850C0}"/>
              </a:ext>
            </a:extLst>
          </p:cNvPr>
          <p:cNvSpPr>
            <a:spLocks noGrp="1"/>
          </p:cNvSpPr>
          <p:nvPr>
            <p:ph type="dt" sz="half" idx="10"/>
          </p:nvPr>
        </p:nvSpPr>
        <p:spPr/>
        <p:txBody>
          <a:body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BE99403A-C8D2-767C-9752-620391B7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960F27-FA8D-6CD4-449C-7856F39F9B8B}"/>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625643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1744-65D0-8197-E772-45A0BD8E66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10DBD-7A9E-AEA9-2D6A-DC240773E9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22078F-316B-3F5D-AF4E-5E95A7B7A330}"/>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56530313-D677-186D-5F22-6290BFDD5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16FA1-010C-D79C-D7E0-58B37C677D9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465822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4DFD-FC64-83BF-FE14-985037D832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E710E1-E0C9-5292-0A69-FC7C85F5D8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9DAE9-8265-10B6-6AC7-B63971B2E94C}"/>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4140A132-68F9-7834-FDB2-9BD98FA40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C4739-000B-95A7-74D3-E91A8DC6E67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342482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0F5C-87A7-E551-BB78-19D0E62E63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17D3A-3859-3178-5C7F-065C8241FC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12AF-DB93-9C4E-088B-4A55D42BF8A1}"/>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4C604B4B-EC88-DF0D-7835-459247577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9C97A-7CD4-1FCB-6793-3E423039564F}"/>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964456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A95B-810C-2D3F-01EF-3D6AE153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2A4237-AE09-0869-1A9F-9C20434A8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22A15-D090-4A4C-674D-3B87640A2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C551A-AFBB-ABB0-563F-BBD7DB5EFB78}"/>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6" name="Footer Placeholder 5">
            <a:extLst>
              <a:ext uri="{FF2B5EF4-FFF2-40B4-BE49-F238E27FC236}">
                <a16:creationId xmlns:a16="http://schemas.microsoft.com/office/drawing/2014/main" id="{0E13B32D-3424-7939-25A6-F89C275F2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30BB1-9B6F-61CD-AC43-A96FC7D8A66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1814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A4CA-ED34-7800-C964-FD6D1AE495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E9AB1-0720-2373-FD1C-5DA167C52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CAB0DF-442D-1302-D90E-EA0D75FE23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F544F5-1CB5-07B4-6840-537CEDD505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786F43-A5B7-C611-C093-CDF27E5727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DD1373-EA3B-2E3B-E661-0BAD306AED8A}"/>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8" name="Footer Placeholder 7">
            <a:extLst>
              <a:ext uri="{FF2B5EF4-FFF2-40B4-BE49-F238E27FC236}">
                <a16:creationId xmlns:a16="http://schemas.microsoft.com/office/drawing/2014/main" id="{950853C1-042B-453C-5198-7326E5AC6B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1B16C-FD58-8DA6-D3DD-9B319BE4FE77}"/>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712538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955D-6FC3-A954-C37E-9629960746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521695-C393-119C-41CC-764FF4B39E1B}"/>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4" name="Footer Placeholder 3">
            <a:extLst>
              <a:ext uri="{FF2B5EF4-FFF2-40B4-BE49-F238E27FC236}">
                <a16:creationId xmlns:a16="http://schemas.microsoft.com/office/drawing/2014/main" id="{408AA0BF-C768-700F-257B-E489AE31D6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1228B3-71E9-97E1-E5C6-6923E13B1E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523130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AE404-0A5C-635A-C635-DDADD148B2ED}"/>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3" name="Footer Placeholder 2">
            <a:extLst>
              <a:ext uri="{FF2B5EF4-FFF2-40B4-BE49-F238E27FC236}">
                <a16:creationId xmlns:a16="http://schemas.microsoft.com/office/drawing/2014/main" id="{69A500AC-A60E-04A1-B104-5FD602BF74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38A341-B82C-A3BA-98EB-8D7EBDB1B5BE}"/>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356719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EDC2-2C99-73A7-51A0-0F420092DC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91C30-C7F7-E1C9-1C65-1227C76110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3ECED9-0A77-EF9C-6AB5-81CF2CD2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EF10F-0BD1-4F46-D005-B51646372401}"/>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6" name="Footer Placeholder 5">
            <a:extLst>
              <a:ext uri="{FF2B5EF4-FFF2-40B4-BE49-F238E27FC236}">
                <a16:creationId xmlns:a16="http://schemas.microsoft.com/office/drawing/2014/main" id="{049A0CD9-3A94-37D2-012B-2A048144E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F1AC4-9A9A-96EC-1A2A-8149991833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854273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65E2-3426-22C4-E4C8-5EEB719DF8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947073-8366-E371-02A6-246063F73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860128-5FDA-6D3A-97C1-AF3DEEA20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44BF8-BEC2-7C98-74E2-CBECC5F3C2A4}"/>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6" name="Footer Placeholder 5">
            <a:extLst>
              <a:ext uri="{FF2B5EF4-FFF2-40B4-BE49-F238E27FC236}">
                <a16:creationId xmlns:a16="http://schemas.microsoft.com/office/drawing/2014/main" id="{2E9F9CB3-CD36-7B65-669B-6B079D048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519EF-697C-DF4B-7B5B-428D0C16639A}"/>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816513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5A4B-ED7E-D47F-34AB-AD26FF41A3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20B8-E75D-25D2-BFB3-7589E5887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2170-112A-9AA2-AD04-D21FD03F17E7}"/>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E6094927-5CDC-366E-B00E-9159098BB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4768-4F3B-9608-FE61-7DB2F7E879B2}"/>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51885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B770BB-2BD8-D4E0-407C-DEE9E44E48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D1707-DE5B-2D6F-A3CA-20B1EA644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3638C-6695-7FA3-0797-B3F94C38D11B}"/>
              </a:ext>
            </a:extLst>
          </p:cNvPr>
          <p:cNvSpPr>
            <a:spLocks noGrp="1"/>
          </p:cNvSpPr>
          <p:nvPr>
            <p:ph type="dt" sz="half" idx="10"/>
          </p:nvPr>
        </p:nvSpPr>
        <p:spPr/>
        <p:txBody>
          <a:body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1B9530D0-5061-365A-DA43-C7AF30D85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B2A45-FCA5-D1D7-C953-E6F62B0940E6}"/>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627632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D7F5D-AF76-4820-8620-4C976B4DC0B3}" type="datetimeFigureOut">
              <a:rPr lang="en-US" smtClean="0"/>
              <a:t>12/22/2024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3792842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D7F5D-AF76-4820-8620-4C976B4DC0B3}" type="datetimeFigureOut">
              <a:rPr lang="en-US" smtClean="0"/>
              <a:t>12/22/2024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1952288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D7F5D-AF76-4820-8620-4C976B4DC0B3}" type="datetimeFigureOut">
              <a:rPr lang="en-US" smtClean="0"/>
              <a:t>12/22/2024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1875057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CD7F5D-AF76-4820-8620-4C976B4DC0B3}" type="datetimeFigureOut">
              <a:rPr lang="en-US" smtClean="0"/>
              <a:t>12/22/2024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3194365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CD7F5D-AF76-4820-8620-4C976B4DC0B3}" type="datetimeFigureOut">
              <a:rPr lang="en-US" smtClean="0"/>
              <a:t>12/22/2024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1682135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CD7F5D-AF76-4820-8620-4C976B4DC0B3}" type="datetimeFigureOut">
              <a:rPr lang="en-US" smtClean="0"/>
              <a:t>12/22/2024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3718668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CD7F5D-AF76-4820-8620-4C976B4DC0B3}" type="datetimeFigureOut">
              <a:rPr lang="en-US" smtClean="0"/>
              <a:t>12/22/2024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626240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CD7F5D-AF76-4820-8620-4C976B4DC0B3}" type="datetimeFigureOut">
              <a:rPr lang="en-US" smtClean="0"/>
              <a:t>12/22/2024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2659596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CD7F5D-AF76-4820-8620-4C976B4DC0B3}" type="datetimeFigureOut">
              <a:rPr lang="en-US" smtClean="0"/>
              <a:t>12/22/2024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356254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D7F5D-AF76-4820-8620-4C976B4DC0B3}" type="datetimeFigureOut">
              <a:rPr lang="en-US" smtClean="0"/>
              <a:t>12/22/2024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1423367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D7F5D-AF76-4820-8620-4C976B4DC0B3}" type="datetimeFigureOut">
              <a:rPr lang="en-US" smtClean="0"/>
              <a:t>12/22/2024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A320-0D07-41E5-8045-C1DBD349C929}" type="slidenum">
              <a:rPr lang="en-US" smtClean="0"/>
              <a:t>‹#›</a:t>
            </a:fld>
            <a:endParaRPr lang="en-US"/>
          </a:p>
        </p:txBody>
      </p:sp>
    </p:spTree>
    <p:extLst>
      <p:ext uri="{BB962C8B-B14F-4D97-AF65-F5344CB8AC3E}">
        <p14:creationId xmlns:p14="http://schemas.microsoft.com/office/powerpoint/2010/main" val="364080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651BF7-D979-B4DD-099C-B44E20579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936DFB-747F-F3E1-48F5-3FDB904DF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2939E-3DC3-F760-30AC-51F0D75E0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52C373-09AC-47C4-8E41-2A7A52F54B5B}" type="datetimeFigureOut">
              <a:rPr lang="en-US" smtClean="0"/>
              <a:t>12/22/2024</a:t>
            </a:fld>
            <a:endParaRPr lang="en-US"/>
          </a:p>
        </p:txBody>
      </p:sp>
      <p:sp>
        <p:nvSpPr>
          <p:cNvPr id="5" name="Footer Placeholder 4">
            <a:extLst>
              <a:ext uri="{FF2B5EF4-FFF2-40B4-BE49-F238E27FC236}">
                <a16:creationId xmlns:a16="http://schemas.microsoft.com/office/drawing/2014/main" id="{E4467F92-0F6A-253C-628E-A4FF648CD4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E9EFCD-0EDF-C9B5-EA06-748A094D7A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73B836-3B60-4040-A1C0-5FF885F1614B}" type="slidenum">
              <a:rPr lang="en-US" smtClean="0"/>
              <a:t>‹#›</a:t>
            </a:fld>
            <a:endParaRPr lang="en-US"/>
          </a:p>
        </p:txBody>
      </p:sp>
      <p:pic>
        <p:nvPicPr>
          <p:cNvPr id="8" name="Picture 7">
            <a:extLst>
              <a:ext uri="{FF2B5EF4-FFF2-40B4-BE49-F238E27FC236}">
                <a16:creationId xmlns:a16="http://schemas.microsoft.com/office/drawing/2014/main" id="{79E5C88E-7F34-CAD6-02CE-CBCC9F9D18CA}"/>
              </a:ext>
            </a:extLst>
          </p:cNvPr>
          <p:cNvPicPr>
            <a:picLocks noChangeAspect="1"/>
          </p:cNvPicPr>
          <p:nvPr userDrawn="1"/>
        </p:nvPicPr>
        <p:blipFill>
          <a:blip r:embed="rId13"/>
          <a:stretch>
            <a:fillRect/>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8239BDF4-EDEE-7816-0E59-84183A0FECE7}"/>
              </a:ext>
            </a:extLst>
          </p:cNvPr>
          <p:cNvSpPr/>
          <p:nvPr userDrawn="1"/>
        </p:nvSpPr>
        <p:spPr>
          <a:xfrm>
            <a:off x="162159" y="471483"/>
            <a:ext cx="3542829" cy="2528897"/>
          </a:xfrm>
          <a:prstGeom prst="rect">
            <a:avLst/>
          </a:prstGeom>
          <a:noFill/>
        </p:spPr>
        <p:txBody>
          <a:bodyPr wrap="none" lIns="91440" tIns="45720" rIns="91440" bIns="45720">
            <a:spAutoFit/>
          </a:bodyPr>
          <a:lstStyle/>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Sin &amp;</a:t>
            </a:r>
          </a:p>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Grace</a:t>
            </a:r>
          </a:p>
        </p:txBody>
      </p:sp>
    </p:spTree>
    <p:extLst>
      <p:ext uri="{BB962C8B-B14F-4D97-AF65-F5344CB8AC3E}">
        <p14:creationId xmlns:p14="http://schemas.microsoft.com/office/powerpoint/2010/main" val="2042187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FE2C2F-41DD-664A-DF66-9D30B5D85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F26CD9-8F9A-E4BD-A432-AE93D42BD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B393-7121-A68C-36FE-CD2444688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A79314-6092-4E43-A748-D28D267C053B}" type="datetimeFigureOut">
              <a:rPr lang="en-US" smtClean="0"/>
              <a:t>12/22/2024</a:t>
            </a:fld>
            <a:endParaRPr lang="en-US"/>
          </a:p>
        </p:txBody>
      </p:sp>
      <p:sp>
        <p:nvSpPr>
          <p:cNvPr id="5" name="Footer Placeholder 4">
            <a:extLst>
              <a:ext uri="{FF2B5EF4-FFF2-40B4-BE49-F238E27FC236}">
                <a16:creationId xmlns:a16="http://schemas.microsoft.com/office/drawing/2014/main" id="{E71E1714-9C7E-6119-E9AE-DA9ED05FCB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10A38-604E-BB4B-EE7B-8F37176061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3759D9-EDA3-4E0C-AAD0-EFC8AAD75ADD}" type="slidenum">
              <a:rPr lang="en-US" smtClean="0"/>
              <a:t>‹#›</a:t>
            </a:fld>
            <a:endParaRPr lang="en-US"/>
          </a:p>
        </p:txBody>
      </p:sp>
      <p:pic>
        <p:nvPicPr>
          <p:cNvPr id="8" name="Picture 7" descr="A close-up of a book&#10;&#10;Description automatically generated">
            <a:extLst>
              <a:ext uri="{FF2B5EF4-FFF2-40B4-BE49-F238E27FC236}">
                <a16:creationId xmlns:a16="http://schemas.microsoft.com/office/drawing/2014/main" id="{D7A035AA-1681-B856-08EE-8669C7581CA8}"/>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971301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1000">
              <a:schemeClr val="tx1"/>
            </a:gs>
            <a:gs pos="27000">
              <a:srgbClr val="FFFFCC"/>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8947C-8494-34FB-3E27-B46CBD88DC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955A4C-1613-7EEC-1B2A-AC70473A25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E46E2-7935-DCC8-D571-78297E2EC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FF228-E32F-4F68-AA99-6A0350749FCE}" type="datetimeFigureOut">
              <a:rPr lang="en-US" smtClean="0"/>
              <a:t>12/22/2024</a:t>
            </a:fld>
            <a:endParaRPr lang="en-US"/>
          </a:p>
        </p:txBody>
      </p:sp>
      <p:sp>
        <p:nvSpPr>
          <p:cNvPr id="5" name="Footer Placeholder 4">
            <a:extLst>
              <a:ext uri="{FF2B5EF4-FFF2-40B4-BE49-F238E27FC236}">
                <a16:creationId xmlns:a16="http://schemas.microsoft.com/office/drawing/2014/main" id="{F68BCAC9-C6EC-E9D7-9677-DD109F02FB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44B170-DBD4-B05B-7B5A-C1F85837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311E0A-5391-43D3-A2FD-BF4BFF310794}" type="slidenum">
              <a:rPr lang="en-US" smtClean="0"/>
              <a:t>‹#›</a:t>
            </a:fld>
            <a:endParaRPr lang="en-US"/>
          </a:p>
        </p:txBody>
      </p:sp>
      <p:pic>
        <p:nvPicPr>
          <p:cNvPr id="10" name="Picture 9" descr="A close-up of a book&#10;&#10;Description automatically generated">
            <a:extLst>
              <a:ext uri="{FF2B5EF4-FFF2-40B4-BE49-F238E27FC236}">
                <a16:creationId xmlns:a16="http://schemas.microsoft.com/office/drawing/2014/main" id="{4B8EA0F8-ECDA-7BED-F6EB-2A18556D81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8200" y="446703"/>
            <a:ext cx="1865978" cy="1243985"/>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9C263A46-2F26-C497-363C-75CE2BE3CF30}"/>
              </a:ext>
            </a:extLst>
          </p:cNvPr>
          <p:cNvSpPr/>
          <p:nvPr userDrawn="1"/>
        </p:nvSpPr>
        <p:spPr>
          <a:xfrm>
            <a:off x="838200" y="365125"/>
            <a:ext cx="10515600" cy="1325563"/>
          </a:xfrm>
          <a:prstGeom prst="roundRect">
            <a:avLst>
              <a:gd name="adj" fmla="val 7766"/>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2270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CD7F5D-AF76-4820-8620-4C976B4DC0B3}" type="datetimeFigureOut">
              <a:rPr lang="en-US" smtClean="0"/>
              <a:t>12/22/2024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7A320-0D07-41E5-8045-C1DBD349C929}" type="slidenum">
              <a:rPr lang="en-US" smtClean="0"/>
              <a:t>‹#›</a:t>
            </a:fld>
            <a:endParaRPr lang="en-US"/>
          </a:p>
        </p:txBody>
      </p:sp>
      <p:pic>
        <p:nvPicPr>
          <p:cNvPr id="7" name="Picture 2" descr="http://myblueskydentistry.com/ESW/Images/blue_sky.jpg"/>
          <p:cNvPicPr>
            <a:picLocks noChangeAspect="1" noChangeArrowheads="1"/>
          </p:cNvPicPr>
          <p:nvPr userDrawn="1"/>
        </p:nvPicPr>
        <p:blipFill rotWithShape="1">
          <a:blip r:embed="rId13">
            <a:duotone>
              <a:schemeClr val="accent4">
                <a:shade val="45000"/>
                <a:satMod val="135000"/>
              </a:schemeClr>
              <a:prstClr val="white"/>
            </a:duotone>
            <a:extLst>
              <a:ext uri="{28A0092B-C50C-407E-A947-70E740481C1C}">
                <a14:useLocalDpi xmlns:a14="http://schemas.microsoft.com/office/drawing/2010/main" val="0"/>
              </a:ext>
            </a:extLst>
          </a:blip>
          <a:srcRect l="4860"/>
          <a:stretch/>
        </p:blipFill>
        <p:spPr bwMode="auto">
          <a:xfrm>
            <a:off x="-17929" y="0"/>
            <a:ext cx="122099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7502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ref.ly/logosres/louwnida?ref=LouwNida.57.227&amp;off=20&amp;ctx=57.227+%CE%BB%CE%BF%CE%B3%CE%B9%CC%81%CE%B6%CE%BF%CE%BC%CE%B1%CE%B9d%3a+~to+keep+records+of+c"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FD00-D0B1-BAF9-974F-3C739C9125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7AFC59-D011-B0ED-B6BC-AF6721CFCD5F}"/>
              </a:ext>
            </a:extLst>
          </p:cNvPr>
          <p:cNvSpPr txBox="1"/>
          <p:nvPr/>
        </p:nvSpPr>
        <p:spPr>
          <a:xfrm>
            <a:off x="355600" y="3952240"/>
            <a:ext cx="3373120" cy="923330"/>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A Series</a:t>
            </a:r>
          </a:p>
        </p:txBody>
      </p:sp>
      <p:sp>
        <p:nvSpPr>
          <p:cNvPr id="3" name="TextBox 2">
            <a:extLst>
              <a:ext uri="{FF2B5EF4-FFF2-40B4-BE49-F238E27FC236}">
                <a16:creationId xmlns:a16="http://schemas.microsoft.com/office/drawing/2014/main" id="{7A3F025A-E521-E632-04D0-B7EAB362A15C}"/>
              </a:ext>
            </a:extLst>
          </p:cNvPr>
          <p:cNvSpPr txBox="1"/>
          <p:nvPr/>
        </p:nvSpPr>
        <p:spPr>
          <a:xfrm>
            <a:off x="4953002" y="1005840"/>
            <a:ext cx="7040880" cy="4462760"/>
          </a:xfrm>
          <a:prstGeom prst="rect">
            <a:avLst/>
          </a:prstGeom>
          <a:noFill/>
        </p:spPr>
        <p:txBody>
          <a:bodyPr wrap="square" rtlCol="0">
            <a:spAutoFit/>
          </a:bodyPr>
          <a:lstStyle/>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Sin (Nov. 10)</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Grace (Nov. 17)</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Man’s Ability to Obey (Nov. 24)</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Are We Under Law? (Dec. 1)</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Faith and Works (Dec. 8)</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How the Sinner is Forgiven (Dec. 15)</a:t>
            </a:r>
            <a:endParaRPr lang="en-US" sz="3200" dirty="0">
              <a:solidFill>
                <a:srgbClr val="FFFF00"/>
              </a:solidFill>
              <a:effectLst>
                <a:outerShdw blurRad="38100" dist="38100" dir="2700000" algn="tl">
                  <a:srgbClr val="000000">
                    <a:alpha val="43137"/>
                  </a:srgbClr>
                </a:outerShdw>
              </a:effectLst>
            </a:endParaRPr>
          </a:p>
          <a:p>
            <a:pPr marL="342900" indent="-342900">
              <a:buFont typeface="+mj-lt"/>
              <a:buAutoNum type="arabicPeriod"/>
            </a:pPr>
            <a:endParaRPr lang="en-US" sz="1000" dirty="0">
              <a:solidFill>
                <a:srgbClr val="FFFF00"/>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rgbClr val="FFFF00"/>
                </a:solidFill>
                <a:effectLst>
                  <a:outerShdw blurRad="38100" dist="38100" dir="2700000" algn="tl">
                    <a:srgbClr val="000000">
                      <a:alpha val="43137"/>
                    </a:srgbClr>
                  </a:outerShdw>
                </a:effectLst>
              </a:rPr>
              <a:t> Imputed Righteousness (Dec. 22)</a:t>
            </a:r>
          </a:p>
        </p:txBody>
      </p:sp>
    </p:spTree>
    <p:extLst>
      <p:ext uri="{BB962C8B-B14F-4D97-AF65-F5344CB8AC3E}">
        <p14:creationId xmlns:p14="http://schemas.microsoft.com/office/powerpoint/2010/main" val="3462769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96EDB-B65F-6341-9BD8-4F153BE4D5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E1475A-9AF3-ADDC-DE77-4801B5A2B32B}"/>
              </a:ext>
            </a:extLst>
          </p:cNvPr>
          <p:cNvSpPr txBox="1"/>
          <p:nvPr/>
        </p:nvSpPr>
        <p:spPr>
          <a:xfrm>
            <a:off x="812800" y="367714"/>
            <a:ext cx="10535920" cy="707886"/>
          </a:xfrm>
          <a:prstGeom prst="rect">
            <a:avLst/>
          </a:prstGeom>
          <a:noFill/>
        </p:spPr>
        <p:txBody>
          <a:bodyPr wrap="square" rtlCol="0">
            <a:spAutoFit/>
          </a:bodyPr>
          <a:lstStyle/>
          <a:p>
            <a:pPr algn="ctr"/>
            <a:r>
              <a:rPr lang="en-US" sz="4000" b="1" dirty="0"/>
              <a:t>Imputed Righteousness</a:t>
            </a:r>
          </a:p>
        </p:txBody>
      </p:sp>
      <p:sp>
        <p:nvSpPr>
          <p:cNvPr id="6" name="TextBox 5">
            <a:extLst>
              <a:ext uri="{FF2B5EF4-FFF2-40B4-BE49-F238E27FC236}">
                <a16:creationId xmlns:a16="http://schemas.microsoft.com/office/drawing/2014/main" id="{EB93111F-853A-C267-1282-6AC768BCE9EC}"/>
              </a:ext>
            </a:extLst>
          </p:cNvPr>
          <p:cNvSpPr txBox="1"/>
          <p:nvPr/>
        </p:nvSpPr>
        <p:spPr>
          <a:xfrm>
            <a:off x="599739" y="1402678"/>
            <a:ext cx="10962042" cy="2369880"/>
          </a:xfrm>
          <a:prstGeom prst="rect">
            <a:avLst/>
          </a:prstGeom>
          <a:noFill/>
        </p:spPr>
        <p:txBody>
          <a:bodyPr wrap="square" rtlCol="0">
            <a:spAutoFit/>
          </a:bodyPr>
          <a:lstStyle/>
          <a:p>
            <a:pPr marL="457200" indent="-457200">
              <a:buFont typeface="Wingdings" panose="05000000000000000000" pitchFamily="2" charset="2"/>
              <a:buChar char="v"/>
            </a:pPr>
            <a:r>
              <a:rPr lang="en-US" sz="3200" dirty="0">
                <a:solidFill>
                  <a:srgbClr val="6600FF"/>
                </a:solidFill>
              </a:rPr>
              <a:t>“Imputed Righteousness” is one of the erroneous concepts about sin and grace</a:t>
            </a:r>
          </a:p>
          <a:p>
            <a:pPr marL="457200" indent="-457200">
              <a:buFont typeface="Wingdings" panose="05000000000000000000" pitchFamily="2" charset="2"/>
              <a:buChar char="v"/>
            </a:pPr>
            <a:endParaRPr lang="en-US" sz="1000" dirty="0">
              <a:solidFill>
                <a:srgbClr val="6600FF"/>
              </a:solidFill>
            </a:endParaRPr>
          </a:p>
          <a:p>
            <a:pPr marL="457200" indent="-457200">
              <a:buFont typeface="Wingdings" panose="05000000000000000000" pitchFamily="2" charset="2"/>
              <a:buChar char="v"/>
            </a:pPr>
            <a:r>
              <a:rPr lang="en-US" sz="3200" dirty="0">
                <a:solidFill>
                  <a:srgbClr val="6600FF"/>
                </a:solidFill>
              </a:rPr>
              <a:t>This is part of the doctrine of Calvinism (Classic)</a:t>
            </a:r>
          </a:p>
          <a:p>
            <a:pPr marL="457200" indent="-457200">
              <a:buFont typeface="Wingdings" panose="05000000000000000000" pitchFamily="2" charset="2"/>
              <a:buChar char="v"/>
            </a:pPr>
            <a:endParaRPr lang="en-US" sz="1000" dirty="0">
              <a:solidFill>
                <a:srgbClr val="6600FF"/>
              </a:solidFill>
            </a:endParaRPr>
          </a:p>
          <a:p>
            <a:pPr marL="457200" indent="-457200">
              <a:buFont typeface="Wingdings" panose="05000000000000000000" pitchFamily="2" charset="2"/>
              <a:buChar char="v"/>
            </a:pPr>
            <a:r>
              <a:rPr lang="en-US" sz="3200" dirty="0">
                <a:solidFill>
                  <a:srgbClr val="6600FF"/>
                </a:solidFill>
              </a:rPr>
              <a:t>Some of our own (non-institutional) brethren advocate it</a:t>
            </a:r>
          </a:p>
        </p:txBody>
      </p:sp>
    </p:spTree>
    <p:extLst>
      <p:ext uri="{BB962C8B-B14F-4D97-AF65-F5344CB8AC3E}">
        <p14:creationId xmlns:p14="http://schemas.microsoft.com/office/powerpoint/2010/main" val="1504796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56AE9-11DA-E9EF-2FFA-D0830975091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FCA54B7-5705-381E-78F2-1378A361AB11}"/>
              </a:ext>
            </a:extLst>
          </p:cNvPr>
          <p:cNvSpPr txBox="1"/>
          <p:nvPr/>
        </p:nvSpPr>
        <p:spPr>
          <a:xfrm>
            <a:off x="4815840" y="914400"/>
            <a:ext cx="7223760" cy="132343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0779EEC7-E809-9261-54D6-5AB628C6637F}"/>
              </a:ext>
            </a:extLst>
          </p:cNvPr>
          <p:cNvSpPr txBox="1"/>
          <p:nvPr/>
        </p:nvSpPr>
        <p:spPr>
          <a:xfrm>
            <a:off x="-152400" y="3576320"/>
            <a:ext cx="4511040" cy="1754326"/>
          </a:xfrm>
          <a:prstGeom prst="rect">
            <a:avLst/>
          </a:prstGeom>
          <a:noFill/>
        </p:spPr>
        <p:txBody>
          <a:bodyPr wrap="square" rtlCol="0">
            <a:spAutoFit/>
          </a:bodyPr>
          <a:lstStyle/>
          <a:p>
            <a:pPr algn="ctr"/>
            <a:r>
              <a:rPr lang="en-US" sz="5200" dirty="0">
                <a:solidFill>
                  <a:srgbClr val="FFFFCC"/>
                </a:solidFill>
                <a:latin typeface="Dreaming Outloud Pro" panose="03050502040302030504" pitchFamily="66" charset="0"/>
                <a:cs typeface="Dreaming Outloud Pro" panose="03050502040302030504" pitchFamily="66" charset="0"/>
              </a:rPr>
              <a:t>Imputed</a:t>
            </a:r>
          </a:p>
          <a:p>
            <a:pPr algn="ctr"/>
            <a:r>
              <a:rPr lang="en-US" sz="5200" dirty="0">
                <a:solidFill>
                  <a:srgbClr val="FFFFCC"/>
                </a:solidFill>
                <a:latin typeface="Dreaming Outloud Pro" panose="03050502040302030504" pitchFamily="66" charset="0"/>
                <a:cs typeface="Dreaming Outloud Pro" panose="03050502040302030504" pitchFamily="66" charset="0"/>
              </a:rPr>
              <a:t>Righteousness</a:t>
            </a:r>
          </a:p>
        </p:txBody>
      </p:sp>
      <p:sp>
        <p:nvSpPr>
          <p:cNvPr id="3" name="TextBox 2">
            <a:extLst>
              <a:ext uri="{FF2B5EF4-FFF2-40B4-BE49-F238E27FC236}">
                <a16:creationId xmlns:a16="http://schemas.microsoft.com/office/drawing/2014/main" id="{E3B691AC-3666-A433-71C3-AE83BA1A1A06}"/>
              </a:ext>
            </a:extLst>
          </p:cNvPr>
          <p:cNvSpPr txBox="1"/>
          <p:nvPr/>
        </p:nvSpPr>
        <p:spPr>
          <a:xfrm>
            <a:off x="4805680" y="894080"/>
            <a:ext cx="7223760" cy="1323439"/>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694147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8B1B29-636D-8CC0-0CD9-DD348135D3FD}"/>
              </a:ext>
            </a:extLst>
          </p:cNvPr>
          <p:cNvSpPr txBox="1"/>
          <p:nvPr/>
        </p:nvSpPr>
        <p:spPr>
          <a:xfrm>
            <a:off x="365760" y="2072640"/>
            <a:ext cx="11541760" cy="1200329"/>
          </a:xfrm>
          <a:prstGeom prst="rect">
            <a:avLst/>
          </a:prstGeom>
          <a:noFill/>
        </p:spPr>
        <p:txBody>
          <a:bodyPr wrap="square" rtlCol="0">
            <a:spAutoFit/>
          </a:bodyPr>
          <a:lstStyle/>
          <a:p>
            <a:pPr marL="457200" indent="-457200">
              <a:buFont typeface="+mj-lt"/>
              <a:buAutoNum type="alphaUcPeriod"/>
            </a:pPr>
            <a:r>
              <a:rPr lang="en-US" sz="2400" b="1" dirty="0"/>
              <a:t>Use the word “impute” to mean “transfer”</a:t>
            </a:r>
          </a:p>
          <a:p>
            <a:pPr marL="914400" lvl="1" indent="-457200">
              <a:buFont typeface="+mj-lt"/>
              <a:buAutoNum type="arabicPeriod"/>
            </a:pPr>
            <a:r>
              <a:rPr lang="en-US" sz="2400" i="1" dirty="0"/>
              <a:t>Thus, this doctrine is a vicarious imputation </a:t>
            </a:r>
          </a:p>
          <a:p>
            <a:pPr marL="914400" lvl="1" indent="-457200">
              <a:buFont typeface="+mj-lt"/>
              <a:buAutoNum type="arabicPeriod"/>
            </a:pPr>
            <a:r>
              <a:rPr lang="en-US" sz="2400" i="1" dirty="0"/>
              <a:t>So, imputed righteousness is a transfer of righteousness</a:t>
            </a:r>
          </a:p>
        </p:txBody>
      </p:sp>
      <p:sp>
        <p:nvSpPr>
          <p:cNvPr id="2" name="TextBox 1">
            <a:extLst>
              <a:ext uri="{FF2B5EF4-FFF2-40B4-BE49-F238E27FC236}">
                <a16:creationId xmlns:a16="http://schemas.microsoft.com/office/drawing/2014/main" id="{7893C2DE-9B49-72DD-0C5C-5DFAE9096112}"/>
              </a:ext>
            </a:extLst>
          </p:cNvPr>
          <p:cNvSpPr txBox="1"/>
          <p:nvPr/>
        </p:nvSpPr>
        <p:spPr>
          <a:xfrm>
            <a:off x="2611120" y="386080"/>
            <a:ext cx="868680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3" name="TextBox 2">
            <a:extLst>
              <a:ext uri="{FF2B5EF4-FFF2-40B4-BE49-F238E27FC236}">
                <a16:creationId xmlns:a16="http://schemas.microsoft.com/office/drawing/2014/main" id="{E700509A-F5AD-1C4F-2FAE-22AC4D06F68F}"/>
              </a:ext>
            </a:extLst>
          </p:cNvPr>
          <p:cNvSpPr txBox="1"/>
          <p:nvPr/>
        </p:nvSpPr>
        <p:spPr>
          <a:xfrm>
            <a:off x="2600960" y="355600"/>
            <a:ext cx="868680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Rectangle: Rounded Corners 4">
            <a:extLst>
              <a:ext uri="{FF2B5EF4-FFF2-40B4-BE49-F238E27FC236}">
                <a16:creationId xmlns:a16="http://schemas.microsoft.com/office/drawing/2014/main" id="{A13193CB-9DD0-7BAB-8AAD-D3AA2B5D5456}"/>
              </a:ext>
            </a:extLst>
          </p:cNvPr>
          <p:cNvSpPr/>
          <p:nvPr/>
        </p:nvSpPr>
        <p:spPr>
          <a:xfrm>
            <a:off x="1224280" y="3636090"/>
            <a:ext cx="9743440" cy="2834640"/>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FFFF00"/>
                </a:solidFill>
                <a:effectLst>
                  <a:outerShdw blurRad="38100" dist="38100" dir="2700000" algn="tl">
                    <a:srgbClr val="000000">
                      <a:alpha val="43137"/>
                    </a:srgbClr>
                  </a:outerShdw>
                </a:effectLst>
              </a:rPr>
              <a:t>Warning:</a:t>
            </a:r>
          </a:p>
          <a:p>
            <a:pPr algn="ctr"/>
            <a:endParaRPr lang="en-US" sz="2000" dirty="0">
              <a:solidFill>
                <a:srgbClr val="FFFF00"/>
              </a:solidFill>
              <a:effectLst>
                <a:outerShdw blurRad="38100" dist="38100" dir="2700000" algn="tl">
                  <a:srgbClr val="000000">
                    <a:alpha val="43137"/>
                  </a:srgbClr>
                </a:outerShdw>
              </a:effectLst>
            </a:endParaRPr>
          </a:p>
          <a:p>
            <a:pPr marL="800100" lvl="1" indent="-342900">
              <a:buFont typeface="Wingdings" panose="05000000000000000000" pitchFamily="2" charset="2"/>
              <a:buChar char="§"/>
            </a:pPr>
            <a:r>
              <a:rPr lang="en-US" sz="2400" dirty="0">
                <a:solidFill>
                  <a:srgbClr val="FFFF00"/>
                </a:solidFill>
                <a:effectLst>
                  <a:outerShdw blurRad="38100" dist="38100" dir="2700000" algn="tl">
                    <a:srgbClr val="000000">
                      <a:alpha val="43137"/>
                    </a:srgbClr>
                  </a:outerShdw>
                </a:effectLst>
              </a:rPr>
              <a:t>If hear a person use “impute” – in sense of “transfer”</a:t>
            </a:r>
          </a:p>
          <a:p>
            <a:pPr marL="800100" lvl="1" indent="-342900">
              <a:buFont typeface="Wingdings" panose="05000000000000000000" pitchFamily="2" charset="2"/>
              <a:buChar char="§"/>
            </a:pPr>
            <a:r>
              <a:rPr lang="en-US" sz="2400" dirty="0">
                <a:solidFill>
                  <a:srgbClr val="FFFF00"/>
                </a:solidFill>
                <a:effectLst>
                  <a:outerShdw blurRad="38100" dist="38100" dir="2700000" algn="tl">
                    <a:srgbClr val="000000">
                      <a:alpha val="43137"/>
                    </a:srgbClr>
                  </a:outerShdw>
                </a:effectLst>
              </a:rPr>
              <a:t>If talks about the righteousness of Christ and implies it is TRANSFERRED to us</a:t>
            </a:r>
          </a:p>
          <a:p>
            <a:pPr algn="ctr"/>
            <a:endParaRPr lang="en-US" sz="2000" dirty="0">
              <a:solidFill>
                <a:srgbClr val="FFFF00"/>
              </a:solidFill>
              <a:effectLst>
                <a:outerShdw blurRad="38100" dist="38100" dir="2700000" algn="tl">
                  <a:srgbClr val="000000">
                    <a:alpha val="43137"/>
                  </a:srgbClr>
                </a:outerShdw>
              </a:effectLst>
            </a:endParaRPr>
          </a:p>
          <a:p>
            <a:pPr algn="ctr"/>
            <a:r>
              <a:rPr lang="en-US" sz="2800" b="1" dirty="0">
                <a:solidFill>
                  <a:srgbClr val="FFFF00"/>
                </a:solidFill>
                <a:effectLst>
                  <a:outerShdw blurRad="38100" dist="38100" dir="2700000" algn="tl">
                    <a:srgbClr val="000000">
                      <a:alpha val="43137"/>
                    </a:srgbClr>
                  </a:outerShdw>
                </a:effectLst>
              </a:rPr>
              <a:t>YOU ARE LISTENING TO ERROR!</a:t>
            </a:r>
          </a:p>
        </p:txBody>
      </p:sp>
    </p:spTree>
    <p:extLst>
      <p:ext uri="{BB962C8B-B14F-4D97-AF65-F5344CB8AC3E}">
        <p14:creationId xmlns:p14="http://schemas.microsoft.com/office/powerpoint/2010/main" val="3131222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133F1-EA74-01B1-A1CA-1E36E4CD04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A984A9B-EBD4-D68B-B24E-515473B05691}"/>
              </a:ext>
            </a:extLst>
          </p:cNvPr>
          <p:cNvSpPr txBox="1"/>
          <p:nvPr/>
        </p:nvSpPr>
        <p:spPr>
          <a:xfrm>
            <a:off x="365760" y="2072640"/>
            <a:ext cx="11541760" cy="2431435"/>
          </a:xfrm>
          <a:prstGeom prst="rect">
            <a:avLst/>
          </a:prstGeom>
          <a:noFill/>
        </p:spPr>
        <p:txBody>
          <a:bodyPr wrap="square" rtlCol="0">
            <a:spAutoFit/>
          </a:bodyPr>
          <a:lstStyle/>
          <a:p>
            <a:pPr marL="457200" indent="-457200">
              <a:buFont typeface="+mj-lt"/>
              <a:buAutoNum type="alphaUcPeriod"/>
            </a:pPr>
            <a:r>
              <a:rPr lang="en-US" sz="2400" b="1" dirty="0"/>
              <a:t>Use the word “impute” to mean “transfer”</a:t>
            </a:r>
          </a:p>
          <a:p>
            <a:pPr marL="457200" indent="-457200">
              <a:buFont typeface="+mj-lt"/>
              <a:buAutoNum type="alphaUcPeriod"/>
            </a:pPr>
            <a:endParaRPr lang="en-US" sz="800" b="1" dirty="0"/>
          </a:p>
          <a:p>
            <a:pPr marL="457200" indent="-457200">
              <a:buFont typeface="+mj-lt"/>
              <a:buAutoNum type="alphaUcPeriod"/>
            </a:pPr>
            <a:r>
              <a:rPr lang="en-US" sz="2400" b="1" dirty="0"/>
              <a:t>Threefold imputation or transfer in Calvinism</a:t>
            </a:r>
          </a:p>
          <a:p>
            <a:pPr marL="914400" lvl="1" indent="-457200">
              <a:buFont typeface="+mj-lt"/>
              <a:buAutoNum type="arabicPeriod"/>
            </a:pPr>
            <a:r>
              <a:rPr lang="en-US" sz="2400" i="1" dirty="0"/>
              <a:t>Adam’s sin is imputed to man (transferred) – Hereditary Total Depravity</a:t>
            </a:r>
          </a:p>
          <a:p>
            <a:pPr marL="914400" lvl="1" indent="-457200">
              <a:buFont typeface="+mj-lt"/>
              <a:buAutoNum type="arabicPeriod"/>
            </a:pPr>
            <a:r>
              <a:rPr lang="en-US" sz="2400" i="1" dirty="0"/>
              <a:t>Man’s sin is imputed to Christ (transferred) – </a:t>
            </a:r>
          </a:p>
          <a:p>
            <a:pPr marL="914400" lvl="1" indent="-457200">
              <a:buFont typeface="+mj-lt"/>
              <a:buAutoNum type="arabicPeriod"/>
            </a:pPr>
            <a:r>
              <a:rPr lang="en-US" sz="2400" i="1" dirty="0"/>
              <a:t>The perfect righteousness of Christ is imputed to man (transferred) – Imputed Righteousness</a:t>
            </a:r>
          </a:p>
        </p:txBody>
      </p:sp>
      <p:sp>
        <p:nvSpPr>
          <p:cNvPr id="2" name="TextBox 1">
            <a:extLst>
              <a:ext uri="{FF2B5EF4-FFF2-40B4-BE49-F238E27FC236}">
                <a16:creationId xmlns:a16="http://schemas.microsoft.com/office/drawing/2014/main" id="{2A5F0906-38BF-86F5-917A-4EDD1723FF7C}"/>
              </a:ext>
            </a:extLst>
          </p:cNvPr>
          <p:cNvSpPr txBox="1"/>
          <p:nvPr/>
        </p:nvSpPr>
        <p:spPr>
          <a:xfrm>
            <a:off x="2611120" y="386080"/>
            <a:ext cx="868680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3" name="TextBox 2">
            <a:extLst>
              <a:ext uri="{FF2B5EF4-FFF2-40B4-BE49-F238E27FC236}">
                <a16:creationId xmlns:a16="http://schemas.microsoft.com/office/drawing/2014/main" id="{52F2A33F-26F7-38E7-AA81-ED7F40E60052}"/>
              </a:ext>
            </a:extLst>
          </p:cNvPr>
          <p:cNvSpPr txBox="1"/>
          <p:nvPr/>
        </p:nvSpPr>
        <p:spPr>
          <a:xfrm>
            <a:off x="2600960" y="355600"/>
            <a:ext cx="868680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187432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A18C-B443-A366-BF08-E6B7DEEB26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7FD4495-33B9-EA2D-02C1-D1AF219A92F4}"/>
              </a:ext>
            </a:extLst>
          </p:cNvPr>
          <p:cNvSpPr txBox="1"/>
          <p:nvPr/>
        </p:nvSpPr>
        <p:spPr>
          <a:xfrm>
            <a:off x="365760" y="2072640"/>
            <a:ext cx="11541760" cy="2185214"/>
          </a:xfrm>
          <a:prstGeom prst="rect">
            <a:avLst/>
          </a:prstGeom>
          <a:noFill/>
        </p:spPr>
        <p:txBody>
          <a:bodyPr wrap="square" rtlCol="0">
            <a:spAutoFit/>
          </a:bodyPr>
          <a:lstStyle/>
          <a:p>
            <a:pPr marL="457200" indent="-457200">
              <a:buFont typeface="+mj-lt"/>
              <a:buAutoNum type="alphaUcPeriod"/>
            </a:pPr>
            <a:r>
              <a:rPr lang="en-US" sz="2400" b="1" dirty="0"/>
              <a:t>Use the word “impute” to mean “transfer”</a:t>
            </a:r>
          </a:p>
          <a:p>
            <a:pPr marL="457200" indent="-457200">
              <a:buFont typeface="+mj-lt"/>
              <a:buAutoNum type="alphaUcPeriod"/>
            </a:pPr>
            <a:endParaRPr lang="en-US" sz="800" b="1" dirty="0"/>
          </a:p>
          <a:p>
            <a:pPr marL="457200" indent="-457200">
              <a:buFont typeface="+mj-lt"/>
              <a:buAutoNum type="alphaUcPeriod"/>
            </a:pPr>
            <a:r>
              <a:rPr lang="en-US" sz="2400" b="1" dirty="0"/>
              <a:t>Threefold imputation or transfer in Calvinism</a:t>
            </a:r>
          </a:p>
          <a:p>
            <a:pPr marL="457200" indent="-457200">
              <a:buFont typeface="+mj-lt"/>
              <a:buAutoNum type="alphaUcPeriod"/>
            </a:pPr>
            <a:endParaRPr lang="en-US" sz="800" b="1" dirty="0"/>
          </a:p>
          <a:p>
            <a:pPr marL="457200" indent="-457200">
              <a:buFont typeface="+mj-lt"/>
              <a:buAutoNum type="alphaUcPeriod"/>
            </a:pPr>
            <a:r>
              <a:rPr lang="en-US" sz="2400" b="1" dirty="0"/>
              <a:t>How Imputed Righteousness works</a:t>
            </a:r>
          </a:p>
          <a:p>
            <a:pPr marL="914400" lvl="1" indent="-457200">
              <a:buFont typeface="+mj-lt"/>
              <a:buAutoNum type="arabicPeriod"/>
            </a:pPr>
            <a:r>
              <a:rPr lang="en-US" sz="2400" i="1" dirty="0"/>
              <a:t>Calvin himself stated: this means God doesn’t see our sin – he sees perfect righteousness when looks at us</a:t>
            </a:r>
          </a:p>
        </p:txBody>
      </p:sp>
      <p:sp>
        <p:nvSpPr>
          <p:cNvPr id="2" name="TextBox 1">
            <a:extLst>
              <a:ext uri="{FF2B5EF4-FFF2-40B4-BE49-F238E27FC236}">
                <a16:creationId xmlns:a16="http://schemas.microsoft.com/office/drawing/2014/main" id="{A55AE250-0CD5-01A8-C1D8-8E9CE073627D}"/>
              </a:ext>
            </a:extLst>
          </p:cNvPr>
          <p:cNvSpPr txBox="1"/>
          <p:nvPr/>
        </p:nvSpPr>
        <p:spPr>
          <a:xfrm>
            <a:off x="2611120" y="386080"/>
            <a:ext cx="868680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3" name="TextBox 2">
            <a:extLst>
              <a:ext uri="{FF2B5EF4-FFF2-40B4-BE49-F238E27FC236}">
                <a16:creationId xmlns:a16="http://schemas.microsoft.com/office/drawing/2014/main" id="{BD2F16C9-1AF8-6DB5-A5E9-8F3E6FC4F3F7}"/>
              </a:ext>
            </a:extLst>
          </p:cNvPr>
          <p:cNvSpPr txBox="1"/>
          <p:nvPr/>
        </p:nvSpPr>
        <p:spPr>
          <a:xfrm>
            <a:off x="2600960" y="355600"/>
            <a:ext cx="868680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21259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F02964-D236-FA04-8D0F-D29B7539E07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F81FD8A-C165-7A4D-C14F-00214D05C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C7C4ADB4-45CB-5D23-4C69-FC9FF8ED9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46E34C6D-726F-1A05-C6E5-B07FB5AEDB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FECBD16-F118-B310-13C7-241244E21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19A03027-AE04-9554-47A5-C6067D017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Isosceles Triangle 18">
            <a:extLst>
              <a:ext uri="{FF2B5EF4-FFF2-40B4-BE49-F238E27FC236}">
                <a16:creationId xmlns:a16="http://schemas.microsoft.com/office/drawing/2014/main" id="{B96E86CE-312E-1297-9C97-C1A2CB4C2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Isosceles Triangle 20">
            <a:extLst>
              <a:ext uri="{FF2B5EF4-FFF2-40B4-BE49-F238E27FC236}">
                <a16:creationId xmlns:a16="http://schemas.microsoft.com/office/drawing/2014/main" id="{F62DB41B-26D7-EB92-2482-7F0C13428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Picture 3" descr="A book with text on it&#10;&#10;Description automatically generated">
            <a:extLst>
              <a:ext uri="{FF2B5EF4-FFF2-40B4-BE49-F238E27FC236}">
                <a16:creationId xmlns:a16="http://schemas.microsoft.com/office/drawing/2014/main" id="{D987C6E3-037C-5581-DFF6-2B5482344115}"/>
              </a:ext>
            </a:extLst>
          </p:cNvPr>
          <p:cNvPicPr>
            <a:picLocks noChangeAspect="1"/>
          </p:cNvPicPr>
          <p:nvPr/>
        </p:nvPicPr>
        <p:blipFill>
          <a:blip r:embed="rId2">
            <a:extLst>
              <a:ext uri="{28A0092B-C50C-407E-A947-70E740481C1C}">
                <a14:useLocalDpi xmlns:a14="http://schemas.microsoft.com/office/drawing/2010/main" val="0"/>
              </a:ext>
            </a:extLst>
          </a:blip>
          <a:srcRect l="37630" t="9505" r="29333" b="2396"/>
          <a:stretch/>
        </p:blipFill>
        <p:spPr>
          <a:xfrm rot="5400000">
            <a:off x="3699447" y="-1554480"/>
            <a:ext cx="4795520" cy="9591040"/>
          </a:xfrm>
          <a:prstGeom prst="rect">
            <a:avLst/>
          </a:prstGeom>
          <a:ln>
            <a:noFill/>
          </a:ln>
          <a:effectLst>
            <a:softEdge rad="112500"/>
          </a:effectLst>
        </p:spPr>
      </p:pic>
      <p:sp>
        <p:nvSpPr>
          <p:cNvPr id="5" name="TextBox 4">
            <a:extLst>
              <a:ext uri="{FF2B5EF4-FFF2-40B4-BE49-F238E27FC236}">
                <a16:creationId xmlns:a16="http://schemas.microsoft.com/office/drawing/2014/main" id="{2886677D-2B5C-3D9B-762A-C451A5786151}"/>
              </a:ext>
            </a:extLst>
          </p:cNvPr>
          <p:cNvSpPr txBox="1"/>
          <p:nvPr/>
        </p:nvSpPr>
        <p:spPr>
          <a:xfrm>
            <a:off x="322751" y="6282025"/>
            <a:ext cx="7785812" cy="400110"/>
          </a:xfrm>
          <a:prstGeom prst="rect">
            <a:avLst/>
          </a:prstGeom>
          <a:noFill/>
        </p:spPr>
        <p:txBody>
          <a:bodyPr wrap="square" rtlCol="0">
            <a:spAutoFit/>
          </a:bodyPr>
          <a:lstStyle/>
          <a:p>
            <a:pPr algn="ctr"/>
            <a:r>
              <a:rPr lang="en-US" sz="2000" dirty="0"/>
              <a:t>John Calvin, </a:t>
            </a:r>
            <a:r>
              <a:rPr lang="en-US" sz="2000" i="1" dirty="0"/>
              <a:t>Institutes of Christian Religion</a:t>
            </a:r>
            <a:r>
              <a:rPr lang="en-US" sz="2000" dirty="0"/>
              <a:t>, Vol. 2, p. 82</a:t>
            </a:r>
          </a:p>
        </p:txBody>
      </p:sp>
    </p:spTree>
    <p:extLst>
      <p:ext uri="{BB962C8B-B14F-4D97-AF65-F5344CB8AC3E}">
        <p14:creationId xmlns:p14="http://schemas.microsoft.com/office/powerpoint/2010/main" val="1601628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D1325-9575-3349-95A4-25C0879FAC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E29D08-46AB-991E-8E35-34774B3FDE4B}"/>
              </a:ext>
            </a:extLst>
          </p:cNvPr>
          <p:cNvSpPr txBox="1"/>
          <p:nvPr/>
        </p:nvSpPr>
        <p:spPr>
          <a:xfrm>
            <a:off x="365760" y="2072640"/>
            <a:ext cx="11541760" cy="3293209"/>
          </a:xfrm>
          <a:prstGeom prst="rect">
            <a:avLst/>
          </a:prstGeom>
          <a:noFill/>
        </p:spPr>
        <p:txBody>
          <a:bodyPr wrap="square" rtlCol="0">
            <a:spAutoFit/>
          </a:bodyPr>
          <a:lstStyle/>
          <a:p>
            <a:pPr marL="457200" indent="-457200">
              <a:buFont typeface="+mj-lt"/>
              <a:buAutoNum type="alphaUcPeriod"/>
            </a:pPr>
            <a:r>
              <a:rPr lang="en-US" sz="2400" b="1" dirty="0"/>
              <a:t>Use the word “impute” to mean “transfer”</a:t>
            </a:r>
          </a:p>
          <a:p>
            <a:pPr marL="457200" indent="-457200">
              <a:buFont typeface="+mj-lt"/>
              <a:buAutoNum type="alphaUcPeriod"/>
            </a:pPr>
            <a:endParaRPr lang="en-US" sz="800" b="1" dirty="0"/>
          </a:p>
          <a:p>
            <a:pPr marL="457200" indent="-457200">
              <a:buFont typeface="+mj-lt"/>
              <a:buAutoNum type="alphaUcPeriod"/>
            </a:pPr>
            <a:r>
              <a:rPr lang="en-US" sz="2400" b="1" dirty="0"/>
              <a:t>Threefold imputation or transfer in Calvinism</a:t>
            </a:r>
          </a:p>
          <a:p>
            <a:pPr marL="457200" indent="-457200">
              <a:buFont typeface="+mj-lt"/>
              <a:buAutoNum type="alphaUcPeriod"/>
            </a:pPr>
            <a:endParaRPr lang="en-US" sz="800" b="1" dirty="0"/>
          </a:p>
          <a:p>
            <a:pPr marL="457200" indent="-457200">
              <a:buFont typeface="+mj-lt"/>
              <a:buAutoNum type="alphaUcPeriod"/>
            </a:pPr>
            <a:r>
              <a:rPr lang="en-US" sz="2400" b="1" dirty="0"/>
              <a:t>How Imputed Righteousness works</a:t>
            </a:r>
          </a:p>
          <a:p>
            <a:pPr marL="914400" lvl="1" indent="-457200">
              <a:buFont typeface="+mj-lt"/>
              <a:buAutoNum type="arabicPeriod"/>
            </a:pPr>
            <a:r>
              <a:rPr lang="en-US" sz="2400" i="1" dirty="0"/>
              <a:t>Calvin himself stated: this means God doesn’t see our sin – he sees perfect righteousness when looks at us</a:t>
            </a:r>
          </a:p>
          <a:p>
            <a:pPr marL="914400" lvl="1" indent="-457200">
              <a:buFont typeface="+mj-lt"/>
              <a:buAutoNum type="arabicPeriod"/>
            </a:pPr>
            <a:r>
              <a:rPr lang="en-US" sz="2400" i="1" dirty="0"/>
              <a:t>Implies a constant – continual cleansing (or looking the other way)</a:t>
            </a:r>
          </a:p>
          <a:p>
            <a:pPr marL="914400" lvl="1" indent="-457200">
              <a:buFont typeface="+mj-lt"/>
              <a:buAutoNum type="arabicPeriod"/>
            </a:pPr>
            <a:r>
              <a:rPr lang="en-US" sz="2400" i="1" dirty="0"/>
              <a:t>Complete obedience is not absolutely necessary</a:t>
            </a:r>
          </a:p>
          <a:p>
            <a:pPr marL="914400" lvl="1" indent="-457200">
              <a:buFont typeface="+mj-lt"/>
              <a:buAutoNum type="arabicPeriod"/>
            </a:pPr>
            <a:r>
              <a:rPr lang="en-US" sz="2400" i="1" dirty="0"/>
              <a:t>The righteousness of Christ is like an umbrella over us</a:t>
            </a:r>
          </a:p>
        </p:txBody>
      </p:sp>
      <p:sp>
        <p:nvSpPr>
          <p:cNvPr id="2" name="TextBox 1">
            <a:extLst>
              <a:ext uri="{FF2B5EF4-FFF2-40B4-BE49-F238E27FC236}">
                <a16:creationId xmlns:a16="http://schemas.microsoft.com/office/drawing/2014/main" id="{4B3FE33E-130E-983A-6FF1-B925238023D4}"/>
              </a:ext>
            </a:extLst>
          </p:cNvPr>
          <p:cNvSpPr txBox="1"/>
          <p:nvPr/>
        </p:nvSpPr>
        <p:spPr>
          <a:xfrm>
            <a:off x="2611120" y="386080"/>
            <a:ext cx="868680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3" name="TextBox 2">
            <a:extLst>
              <a:ext uri="{FF2B5EF4-FFF2-40B4-BE49-F238E27FC236}">
                <a16:creationId xmlns:a16="http://schemas.microsoft.com/office/drawing/2014/main" id="{9EBCB716-934D-008E-314F-C99FF3FE3A59}"/>
              </a:ext>
            </a:extLst>
          </p:cNvPr>
          <p:cNvSpPr txBox="1"/>
          <p:nvPr/>
        </p:nvSpPr>
        <p:spPr>
          <a:xfrm>
            <a:off x="2600960" y="355600"/>
            <a:ext cx="868680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a:t>
            </a:r>
          </a:p>
          <a:p>
            <a:pPr algn="ct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Imputed Righteousness</a:t>
            </a:r>
            <a:endParaRPr lang="en-US" sz="1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913024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2B0FB34-B384-71D3-D6AA-5DBBFE162E31}"/>
              </a:ext>
            </a:extLst>
          </p:cNvPr>
          <p:cNvGrpSpPr/>
          <p:nvPr/>
        </p:nvGrpSpPr>
        <p:grpSpPr>
          <a:xfrm>
            <a:off x="2860159" y="1596016"/>
            <a:ext cx="5837274" cy="4535806"/>
            <a:chOff x="2860159" y="1596016"/>
            <a:chExt cx="5837274" cy="4535806"/>
          </a:xfrm>
        </p:grpSpPr>
        <p:pic>
          <p:nvPicPr>
            <p:cNvPr id="3" name="Graphic 2" descr="Umbrella with solid fill">
              <a:extLst>
                <a:ext uri="{FF2B5EF4-FFF2-40B4-BE49-F238E27FC236}">
                  <a16:creationId xmlns:a16="http://schemas.microsoft.com/office/drawing/2014/main" id="{5D8332A4-2B45-1BEC-C64B-2B6C1C06F7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60159" y="1596016"/>
              <a:ext cx="5837274" cy="4535806"/>
            </a:xfrm>
            <a:prstGeom prst="rect">
              <a:avLst/>
            </a:prstGeom>
          </p:spPr>
        </p:pic>
        <p:sp>
          <p:nvSpPr>
            <p:cNvPr id="4" name="TextBox 3">
              <a:extLst>
                <a:ext uri="{FF2B5EF4-FFF2-40B4-BE49-F238E27FC236}">
                  <a16:creationId xmlns:a16="http://schemas.microsoft.com/office/drawing/2014/main" id="{89D2080E-1413-24AF-18C3-8749D84AAF25}"/>
                </a:ext>
              </a:extLst>
            </p:cNvPr>
            <p:cNvSpPr txBox="1"/>
            <p:nvPr/>
          </p:nvSpPr>
          <p:spPr>
            <a:xfrm>
              <a:off x="4023659" y="2273449"/>
              <a:ext cx="3646841" cy="830997"/>
            </a:xfrm>
            <a:prstGeom prst="rect">
              <a:avLst/>
            </a:prstGeom>
            <a:noFill/>
          </p:spPr>
          <p:txBody>
            <a:bodyPr wrap="square" rtlCol="0">
              <a:spAutoFit/>
            </a:bodyPr>
            <a:lstStyle/>
            <a:p>
              <a:pPr algn="ctr"/>
              <a:r>
                <a:rPr lang="en-US" sz="2400" b="1" dirty="0">
                  <a:solidFill>
                    <a:schemeClr val="bg1"/>
                  </a:solidFill>
                </a:rPr>
                <a:t>Perfect </a:t>
              </a:r>
            </a:p>
            <a:p>
              <a:pPr algn="ctr"/>
              <a:r>
                <a:rPr lang="en-US" sz="2400" b="1" dirty="0">
                  <a:solidFill>
                    <a:schemeClr val="bg1"/>
                  </a:solidFill>
                </a:rPr>
                <a:t>Righteousness of Christ</a:t>
              </a:r>
            </a:p>
          </p:txBody>
        </p:sp>
      </p:grpSp>
      <p:pic>
        <p:nvPicPr>
          <p:cNvPr id="6" name="Graphic 5" descr="Man with solid fill">
            <a:extLst>
              <a:ext uri="{FF2B5EF4-FFF2-40B4-BE49-F238E27FC236}">
                <a16:creationId xmlns:a16="http://schemas.microsoft.com/office/drawing/2014/main" id="{6F9934AA-CA83-CEB5-76E2-23B5B0FF99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2181" y="3753555"/>
            <a:ext cx="2955260" cy="2955260"/>
          </a:xfrm>
          <a:prstGeom prst="rect">
            <a:avLst/>
          </a:prstGeom>
        </p:spPr>
      </p:pic>
      <p:sp>
        <p:nvSpPr>
          <p:cNvPr id="7" name="TextBox 6">
            <a:extLst>
              <a:ext uri="{FF2B5EF4-FFF2-40B4-BE49-F238E27FC236}">
                <a16:creationId xmlns:a16="http://schemas.microsoft.com/office/drawing/2014/main" id="{4B6F3A82-D9F7-EB4C-AE83-B4A8BFF2E973}"/>
              </a:ext>
            </a:extLst>
          </p:cNvPr>
          <p:cNvSpPr txBox="1"/>
          <p:nvPr/>
        </p:nvSpPr>
        <p:spPr>
          <a:xfrm>
            <a:off x="5577541" y="3776994"/>
            <a:ext cx="1584959" cy="461665"/>
          </a:xfrm>
          <a:prstGeom prst="rect">
            <a:avLst/>
          </a:prstGeom>
          <a:noFill/>
        </p:spPr>
        <p:txBody>
          <a:bodyPr wrap="square" rtlCol="0">
            <a:spAutoFit/>
          </a:bodyPr>
          <a:lstStyle/>
          <a:p>
            <a:pPr algn="ctr"/>
            <a:r>
              <a:rPr lang="en-US" sz="2400" b="1" dirty="0"/>
              <a:t>Sin</a:t>
            </a:r>
          </a:p>
        </p:txBody>
      </p:sp>
      <p:sp>
        <p:nvSpPr>
          <p:cNvPr id="8" name="AutoShape 6">
            <a:extLst>
              <a:ext uri="{FF2B5EF4-FFF2-40B4-BE49-F238E27FC236}">
                <a16:creationId xmlns:a16="http://schemas.microsoft.com/office/drawing/2014/main" id="{1D2487AE-61F4-63EF-447E-BF452BDB7961}"/>
              </a:ext>
            </a:extLst>
          </p:cNvPr>
          <p:cNvSpPr>
            <a:spLocks noChangeArrowheads="1"/>
          </p:cNvSpPr>
          <p:nvPr/>
        </p:nvSpPr>
        <p:spPr bwMode="auto">
          <a:xfrm>
            <a:off x="2521688" y="0"/>
            <a:ext cx="2590800" cy="1371600"/>
          </a:xfrm>
          <a:prstGeom prst="star32">
            <a:avLst>
              <a:gd name="adj" fmla="val 458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Maiandra GD" panose="020E0502030308020204" pitchFamily="34" charset="0"/>
            </a:endParaRPr>
          </a:p>
        </p:txBody>
      </p:sp>
      <p:sp>
        <p:nvSpPr>
          <p:cNvPr id="9" name="Text Box 7">
            <a:extLst>
              <a:ext uri="{FF2B5EF4-FFF2-40B4-BE49-F238E27FC236}">
                <a16:creationId xmlns:a16="http://schemas.microsoft.com/office/drawing/2014/main" id="{B669A56B-56D8-417C-B6E7-0EC6E27B6409}"/>
              </a:ext>
            </a:extLst>
          </p:cNvPr>
          <p:cNvSpPr txBox="1">
            <a:spLocks noChangeArrowheads="1"/>
          </p:cNvSpPr>
          <p:nvPr/>
        </p:nvSpPr>
        <p:spPr bwMode="auto">
          <a:xfrm>
            <a:off x="2768254" y="300576"/>
            <a:ext cx="19415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dirty="0">
                <a:latin typeface="Times New Roman" panose="02020603050405020304" pitchFamily="18" charset="0"/>
              </a:rPr>
              <a:t>God Sees</a:t>
            </a:r>
          </a:p>
        </p:txBody>
      </p:sp>
      <p:cxnSp>
        <p:nvCxnSpPr>
          <p:cNvPr id="11" name="Straight Connector 10">
            <a:extLst>
              <a:ext uri="{FF2B5EF4-FFF2-40B4-BE49-F238E27FC236}">
                <a16:creationId xmlns:a16="http://schemas.microsoft.com/office/drawing/2014/main" id="{3DBD5583-D291-6FDC-5441-51C9AAE98070}"/>
              </a:ext>
            </a:extLst>
          </p:cNvPr>
          <p:cNvCxnSpPr>
            <a:cxnSpLocks/>
          </p:cNvCxnSpPr>
          <p:nvPr/>
        </p:nvCxnSpPr>
        <p:spPr>
          <a:xfrm>
            <a:off x="2768254" y="1019023"/>
            <a:ext cx="634165" cy="27345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A12C279-D878-5B90-A971-FE401DE9B3D1}"/>
              </a:ext>
            </a:extLst>
          </p:cNvPr>
          <p:cNvCxnSpPr>
            <a:endCxn id="4" idx="3"/>
          </p:cNvCxnSpPr>
          <p:nvPr/>
        </p:nvCxnSpPr>
        <p:spPr>
          <a:xfrm>
            <a:off x="5112488" y="861237"/>
            <a:ext cx="2558012" cy="1827711"/>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56EC5A6-6DBB-E492-CB15-F53E75C7DC17}"/>
              </a:ext>
            </a:extLst>
          </p:cNvPr>
          <p:cNvSpPr txBox="1"/>
          <p:nvPr/>
        </p:nvSpPr>
        <p:spPr>
          <a:xfrm>
            <a:off x="5599014" y="4338428"/>
            <a:ext cx="1584959" cy="461665"/>
          </a:xfrm>
          <a:prstGeom prst="rect">
            <a:avLst/>
          </a:prstGeom>
          <a:noFill/>
        </p:spPr>
        <p:txBody>
          <a:bodyPr wrap="square" rtlCol="0">
            <a:spAutoFit/>
          </a:bodyPr>
          <a:lstStyle/>
          <a:p>
            <a:pPr algn="ctr"/>
            <a:r>
              <a:rPr lang="en-US" sz="2400" b="1" dirty="0"/>
              <a:t>Error</a:t>
            </a:r>
          </a:p>
        </p:txBody>
      </p:sp>
      <p:sp>
        <p:nvSpPr>
          <p:cNvPr id="17" name="TextBox 16">
            <a:extLst>
              <a:ext uri="{FF2B5EF4-FFF2-40B4-BE49-F238E27FC236}">
                <a16:creationId xmlns:a16="http://schemas.microsoft.com/office/drawing/2014/main" id="{9A730281-AFD8-E21B-BEA8-AF0F0DA9FCD3}"/>
              </a:ext>
            </a:extLst>
          </p:cNvPr>
          <p:cNvSpPr txBox="1"/>
          <p:nvPr/>
        </p:nvSpPr>
        <p:spPr>
          <a:xfrm>
            <a:off x="4511041" y="3800433"/>
            <a:ext cx="1584959" cy="461665"/>
          </a:xfrm>
          <a:prstGeom prst="rect">
            <a:avLst/>
          </a:prstGeom>
          <a:noFill/>
        </p:spPr>
        <p:txBody>
          <a:bodyPr wrap="square" rtlCol="0">
            <a:spAutoFit/>
          </a:bodyPr>
          <a:lstStyle/>
          <a:p>
            <a:pPr algn="ctr"/>
            <a:r>
              <a:rPr lang="en-US" sz="2400" b="1" dirty="0"/>
              <a:t>Sin</a:t>
            </a:r>
          </a:p>
        </p:txBody>
      </p:sp>
      <p:sp>
        <p:nvSpPr>
          <p:cNvPr id="18" name="TextBox 17">
            <a:extLst>
              <a:ext uri="{FF2B5EF4-FFF2-40B4-BE49-F238E27FC236}">
                <a16:creationId xmlns:a16="http://schemas.microsoft.com/office/drawing/2014/main" id="{90366AF4-16A7-94A8-9D08-AEC397057111}"/>
              </a:ext>
            </a:extLst>
          </p:cNvPr>
          <p:cNvSpPr txBox="1"/>
          <p:nvPr/>
        </p:nvSpPr>
        <p:spPr>
          <a:xfrm>
            <a:off x="6559463" y="3522722"/>
            <a:ext cx="1584959" cy="461665"/>
          </a:xfrm>
          <a:prstGeom prst="rect">
            <a:avLst/>
          </a:prstGeom>
          <a:noFill/>
        </p:spPr>
        <p:txBody>
          <a:bodyPr wrap="square" rtlCol="0">
            <a:spAutoFit/>
          </a:bodyPr>
          <a:lstStyle/>
          <a:p>
            <a:pPr algn="ctr"/>
            <a:r>
              <a:rPr lang="en-US" sz="2400" b="1" dirty="0"/>
              <a:t>Sin</a:t>
            </a:r>
          </a:p>
        </p:txBody>
      </p:sp>
      <p:sp>
        <p:nvSpPr>
          <p:cNvPr id="19" name="TextBox 18">
            <a:extLst>
              <a:ext uri="{FF2B5EF4-FFF2-40B4-BE49-F238E27FC236}">
                <a16:creationId xmlns:a16="http://schemas.microsoft.com/office/drawing/2014/main" id="{DFAB6C5E-9543-4F34-B8A1-DA4FFEA32E84}"/>
              </a:ext>
            </a:extLst>
          </p:cNvPr>
          <p:cNvSpPr txBox="1"/>
          <p:nvPr/>
        </p:nvSpPr>
        <p:spPr>
          <a:xfrm>
            <a:off x="6358680" y="4973438"/>
            <a:ext cx="1584959" cy="461665"/>
          </a:xfrm>
          <a:prstGeom prst="rect">
            <a:avLst/>
          </a:prstGeom>
          <a:noFill/>
        </p:spPr>
        <p:txBody>
          <a:bodyPr wrap="square" rtlCol="0">
            <a:spAutoFit/>
          </a:bodyPr>
          <a:lstStyle/>
          <a:p>
            <a:pPr algn="ctr"/>
            <a:r>
              <a:rPr lang="en-US" sz="2400" b="1" dirty="0"/>
              <a:t>Error</a:t>
            </a:r>
          </a:p>
        </p:txBody>
      </p:sp>
      <p:sp>
        <p:nvSpPr>
          <p:cNvPr id="20" name="TextBox 19">
            <a:extLst>
              <a:ext uri="{FF2B5EF4-FFF2-40B4-BE49-F238E27FC236}">
                <a16:creationId xmlns:a16="http://schemas.microsoft.com/office/drawing/2014/main" id="{9A05EBB2-7A4E-A441-67AF-D06F77CF64FC}"/>
              </a:ext>
            </a:extLst>
          </p:cNvPr>
          <p:cNvSpPr txBox="1"/>
          <p:nvPr/>
        </p:nvSpPr>
        <p:spPr>
          <a:xfrm>
            <a:off x="6506006" y="4165023"/>
            <a:ext cx="1584959" cy="461665"/>
          </a:xfrm>
          <a:prstGeom prst="rect">
            <a:avLst/>
          </a:prstGeom>
          <a:noFill/>
        </p:spPr>
        <p:txBody>
          <a:bodyPr wrap="square" rtlCol="0">
            <a:spAutoFit/>
          </a:bodyPr>
          <a:lstStyle/>
          <a:p>
            <a:pPr algn="ctr"/>
            <a:r>
              <a:rPr lang="en-US" sz="2400" b="1" dirty="0"/>
              <a:t>Sin</a:t>
            </a:r>
          </a:p>
        </p:txBody>
      </p:sp>
      <p:sp>
        <p:nvSpPr>
          <p:cNvPr id="21" name="TextBox 20">
            <a:extLst>
              <a:ext uri="{FF2B5EF4-FFF2-40B4-BE49-F238E27FC236}">
                <a16:creationId xmlns:a16="http://schemas.microsoft.com/office/drawing/2014/main" id="{A9214C13-79D0-61FB-8D27-E7B970D0031B}"/>
              </a:ext>
            </a:extLst>
          </p:cNvPr>
          <p:cNvSpPr txBox="1"/>
          <p:nvPr/>
        </p:nvSpPr>
        <p:spPr>
          <a:xfrm>
            <a:off x="5577540" y="4996877"/>
            <a:ext cx="1584959" cy="461665"/>
          </a:xfrm>
          <a:prstGeom prst="rect">
            <a:avLst/>
          </a:prstGeom>
          <a:noFill/>
        </p:spPr>
        <p:txBody>
          <a:bodyPr wrap="square" rtlCol="0">
            <a:spAutoFit/>
          </a:bodyPr>
          <a:lstStyle/>
          <a:p>
            <a:pPr algn="ctr"/>
            <a:r>
              <a:rPr lang="en-US" sz="2400" b="1" dirty="0"/>
              <a:t>Sin</a:t>
            </a:r>
          </a:p>
        </p:txBody>
      </p:sp>
    </p:spTree>
    <p:extLst>
      <p:ext uri="{BB962C8B-B14F-4D97-AF65-F5344CB8AC3E}">
        <p14:creationId xmlns:p14="http://schemas.microsoft.com/office/powerpoint/2010/main" val="3605585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22" presetClass="entr" presetSubtype="8"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6"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9A4D3-5AD5-CF8D-6C30-9606CD08A45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51F1670-C1D7-83C3-5B0C-4CCD5F7C0432}"/>
              </a:ext>
            </a:extLst>
          </p:cNvPr>
          <p:cNvSpPr txBox="1"/>
          <p:nvPr/>
        </p:nvSpPr>
        <p:spPr>
          <a:xfrm>
            <a:off x="4815840" y="914400"/>
            <a:ext cx="7223760" cy="276998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p:txBody>
      </p:sp>
      <p:sp>
        <p:nvSpPr>
          <p:cNvPr id="2" name="TextBox 1">
            <a:extLst>
              <a:ext uri="{FF2B5EF4-FFF2-40B4-BE49-F238E27FC236}">
                <a16:creationId xmlns:a16="http://schemas.microsoft.com/office/drawing/2014/main" id="{6F4EEC29-1113-90E6-34E1-FAB6F681CBCA}"/>
              </a:ext>
            </a:extLst>
          </p:cNvPr>
          <p:cNvSpPr txBox="1"/>
          <p:nvPr/>
        </p:nvSpPr>
        <p:spPr>
          <a:xfrm>
            <a:off x="-152400" y="3576320"/>
            <a:ext cx="4511040" cy="1754326"/>
          </a:xfrm>
          <a:prstGeom prst="rect">
            <a:avLst/>
          </a:prstGeom>
          <a:noFill/>
        </p:spPr>
        <p:txBody>
          <a:bodyPr wrap="square" rtlCol="0">
            <a:spAutoFit/>
          </a:bodyPr>
          <a:lstStyle/>
          <a:p>
            <a:pPr algn="ctr"/>
            <a:r>
              <a:rPr lang="en-US" sz="5200" dirty="0">
                <a:solidFill>
                  <a:srgbClr val="FFFFCC"/>
                </a:solidFill>
                <a:latin typeface="Dreaming Outloud Pro" panose="03050502040302030504" pitchFamily="66" charset="0"/>
                <a:cs typeface="Dreaming Outloud Pro" panose="03050502040302030504" pitchFamily="66" charset="0"/>
              </a:rPr>
              <a:t>Imputed</a:t>
            </a:r>
          </a:p>
          <a:p>
            <a:pPr algn="ctr"/>
            <a:r>
              <a:rPr lang="en-US" sz="5200" dirty="0">
                <a:solidFill>
                  <a:srgbClr val="FFFFCC"/>
                </a:solidFill>
                <a:latin typeface="Dreaming Outloud Pro" panose="03050502040302030504" pitchFamily="66" charset="0"/>
                <a:cs typeface="Dreaming Outloud Pro" panose="03050502040302030504" pitchFamily="66" charset="0"/>
              </a:rPr>
              <a:t>Righteousness</a:t>
            </a:r>
          </a:p>
        </p:txBody>
      </p:sp>
      <p:sp>
        <p:nvSpPr>
          <p:cNvPr id="5" name="TextBox 4">
            <a:extLst>
              <a:ext uri="{FF2B5EF4-FFF2-40B4-BE49-F238E27FC236}">
                <a16:creationId xmlns:a16="http://schemas.microsoft.com/office/drawing/2014/main" id="{DB556DF7-E89E-7685-EC5F-6C47CAD29E34}"/>
              </a:ext>
            </a:extLst>
          </p:cNvPr>
          <p:cNvSpPr txBox="1"/>
          <p:nvPr/>
        </p:nvSpPr>
        <p:spPr>
          <a:xfrm>
            <a:off x="4805680" y="873760"/>
            <a:ext cx="7223760" cy="2769989"/>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989669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AC1C2-6D4B-6C46-EE98-B800F367D3C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5BB8999-302D-5A3E-246B-5A20D9320319}"/>
              </a:ext>
            </a:extLst>
          </p:cNvPr>
          <p:cNvSpPr txBox="1"/>
          <p:nvPr/>
        </p:nvSpPr>
        <p:spPr>
          <a:xfrm>
            <a:off x="365760" y="2072640"/>
            <a:ext cx="11541760" cy="230832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Don’t hold to the full classic Calvinism</a:t>
            </a:r>
          </a:p>
          <a:p>
            <a:pPr marL="914400" lvl="1" indent="-457200">
              <a:buFont typeface="+mj-lt"/>
              <a:buAutoNum type="arabicPeriod"/>
            </a:pPr>
            <a:r>
              <a:rPr lang="en-US" sz="2400" i="1" dirty="0">
                <a:solidFill>
                  <a:prstClr val="black"/>
                </a:solidFill>
                <a:latin typeface="Aptos" panose="02110004020202020204"/>
              </a:rPr>
              <a:t>Don’t believe all of the TULIP</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Thus, they are Neo</a:t>
            </a:r>
            <a:r>
              <a:rPr lang="en-US" sz="2400" i="1" dirty="0">
                <a:solidFill>
                  <a:prstClr val="black"/>
                </a:solidFill>
                <a:latin typeface="Aptos" panose="02110004020202020204"/>
              </a:rPr>
              <a:t>-Calvinism or Soft-Calvinist</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To be fair</a:t>
            </a:r>
            <a:r>
              <a:rPr lang="en-US" sz="2400" i="1" dirty="0">
                <a:solidFill>
                  <a:prstClr val="black"/>
                </a:solidFill>
                <a:latin typeface="Aptos" panose="02110004020202020204"/>
              </a:rPr>
              <a:t>, we cannot charge any of them with believing classic Calvinism</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However, just because they </a:t>
            </a:r>
            <a:r>
              <a:rPr lang="en-US" sz="2400" i="1" dirty="0">
                <a:solidFill>
                  <a:prstClr val="black"/>
                </a:solidFill>
                <a:latin typeface="Aptos" panose="02110004020202020204"/>
              </a:rPr>
              <a:t>refute Calvinism (deny believing it) DOES NOT mean they don’t hold to some part of it</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C9541D2E-91DD-440D-E980-D8DCAF6D9DBC}"/>
              </a:ext>
            </a:extLst>
          </p:cNvPr>
          <p:cNvSpPr txBox="1"/>
          <p:nvPr/>
        </p:nvSpPr>
        <p:spPr>
          <a:xfrm>
            <a:off x="2611120" y="38608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22ACC2EA-213E-0D04-5F29-3567EE1E24AE}"/>
              </a:ext>
            </a:extLst>
          </p:cNvPr>
          <p:cNvSpPr txBox="1"/>
          <p:nvPr/>
        </p:nvSpPr>
        <p:spPr>
          <a:xfrm>
            <a:off x="2600960" y="35560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474119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F91E3-E411-DC25-89CE-CCDF1981B69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EE4D684-27AF-8325-6732-90ECDCAABAE2}"/>
              </a:ext>
            </a:extLst>
          </p:cNvPr>
          <p:cNvSpPr txBox="1"/>
          <p:nvPr/>
        </p:nvSpPr>
        <p:spPr>
          <a:xfrm>
            <a:off x="365760" y="2072640"/>
            <a:ext cx="11541760" cy="243143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Don’t hold to the full classic Calvinism</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Unity movement of 1960’s &amp; 1970’s (“New Unity Movement”) advocated this</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lvl="1" indent="-457200">
              <a:buFont typeface="+mj-lt"/>
              <a:buAutoNum type="arabicPeriod"/>
            </a:pPr>
            <a:r>
              <a:rPr lang="en-US" sz="2400" i="1" dirty="0">
                <a:solidFill>
                  <a:prstClr val="black"/>
                </a:solidFill>
                <a:latin typeface="Aptos" panose="02110004020202020204"/>
              </a:rPr>
              <a:t>Among the advocates was Ed Fudge (Athen, AL) advocated Imputed Righteousness</a:t>
            </a:r>
          </a:p>
          <a:p>
            <a:pPr marL="914400" lvl="1" indent="-457200">
              <a:buFont typeface="+mj-lt"/>
              <a:buAutoNum type="arabicPeriod"/>
            </a:pPr>
            <a:r>
              <a:rPr lang="en-US" sz="2400" i="1" dirty="0">
                <a:solidFill>
                  <a:prstClr val="black"/>
                </a:solidFill>
                <a:latin typeface="Aptos" panose="02110004020202020204"/>
              </a:rPr>
              <a:t>He and others concluded we could fellowship those we believe to be in doctrinal error (used the instrument, etc.)</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8BE90550-FB39-197E-6036-304B6471009F}"/>
              </a:ext>
            </a:extLst>
          </p:cNvPr>
          <p:cNvSpPr txBox="1"/>
          <p:nvPr/>
        </p:nvSpPr>
        <p:spPr>
          <a:xfrm>
            <a:off x="2611120" y="38608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CF4892DA-4C7B-401B-D9F2-D56D493BF1E0}"/>
              </a:ext>
            </a:extLst>
          </p:cNvPr>
          <p:cNvSpPr txBox="1"/>
          <p:nvPr/>
        </p:nvSpPr>
        <p:spPr>
          <a:xfrm>
            <a:off x="2600960" y="35560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1991924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17654-6E17-FE79-FF48-BC036DAE66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D747CA-64BA-FA53-708D-B8FE05955FEE}"/>
              </a:ext>
            </a:extLst>
          </p:cNvPr>
          <p:cNvSpPr txBox="1"/>
          <p:nvPr/>
        </p:nvSpPr>
        <p:spPr>
          <a:xfrm>
            <a:off x="365760" y="2072640"/>
            <a:ext cx="11541760" cy="144655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Don’t hold to the full classic Calvinism</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Unity movement of 1960’s &amp; 1970’s (“New Unity Movement”) advocated this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Some among non-institutional brethren advocate this</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B23CFC4A-ADCF-FBD1-73BD-AC56E8BDAFDF}"/>
              </a:ext>
            </a:extLst>
          </p:cNvPr>
          <p:cNvSpPr txBox="1"/>
          <p:nvPr/>
        </p:nvSpPr>
        <p:spPr>
          <a:xfrm>
            <a:off x="2611120" y="38608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1704EFD8-AD77-6375-1DB3-C817336C8C31}"/>
              </a:ext>
            </a:extLst>
          </p:cNvPr>
          <p:cNvSpPr txBox="1"/>
          <p:nvPr/>
        </p:nvSpPr>
        <p:spPr>
          <a:xfrm>
            <a:off x="2600960" y="35560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3380909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C913FA7-90E3-DEE4-B6B2-37EA2D018CE3}"/>
              </a:ext>
            </a:extLst>
          </p:cNvPr>
          <p:cNvPicPr>
            <a:picLocks noChangeAspect="1"/>
          </p:cNvPicPr>
          <p:nvPr/>
        </p:nvPicPr>
        <p:blipFill>
          <a:blip r:embed="rId2"/>
          <a:stretch>
            <a:fillRect/>
          </a:stretch>
        </p:blipFill>
        <p:spPr>
          <a:xfrm>
            <a:off x="643467" y="2179020"/>
            <a:ext cx="10905066" cy="2426378"/>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59436BF-0252-1071-F747-A340103AC89F}"/>
              </a:ext>
            </a:extLst>
          </p:cNvPr>
          <p:cNvSpPr/>
          <p:nvPr/>
        </p:nvSpPr>
        <p:spPr>
          <a:xfrm>
            <a:off x="9470857" y="5792743"/>
            <a:ext cx="1798320" cy="660400"/>
          </a:xfrm>
          <a:prstGeom prst="ellipse">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Brother 1</a:t>
            </a:r>
          </a:p>
        </p:txBody>
      </p:sp>
    </p:spTree>
    <p:extLst>
      <p:ext uri="{BB962C8B-B14F-4D97-AF65-F5344CB8AC3E}">
        <p14:creationId xmlns:p14="http://schemas.microsoft.com/office/powerpoint/2010/main" val="2021502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DB52ED-85A8-E942-0928-570CFE42E80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6DA9B2-541E-EA10-A6CF-E8F056713DC0}"/>
              </a:ext>
            </a:extLst>
          </p:cNvPr>
          <p:cNvPicPr>
            <a:picLocks noChangeAspect="1"/>
          </p:cNvPicPr>
          <p:nvPr/>
        </p:nvPicPr>
        <p:blipFill>
          <a:blip r:embed="rId2"/>
          <a:stretch>
            <a:fillRect/>
          </a:stretch>
        </p:blipFill>
        <p:spPr>
          <a:xfrm>
            <a:off x="643467" y="2324862"/>
            <a:ext cx="10905066" cy="2208274"/>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0EABC39-8EB6-91DA-FB69-4DC3619C2018}"/>
              </a:ext>
            </a:extLst>
          </p:cNvPr>
          <p:cNvSpPr/>
          <p:nvPr/>
        </p:nvSpPr>
        <p:spPr>
          <a:xfrm>
            <a:off x="9470857" y="5792743"/>
            <a:ext cx="1798320" cy="660400"/>
          </a:xfrm>
          <a:prstGeom prst="ellipse">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Brother 1</a:t>
            </a:r>
          </a:p>
        </p:txBody>
      </p:sp>
    </p:spTree>
    <p:extLst>
      <p:ext uri="{BB962C8B-B14F-4D97-AF65-F5344CB8AC3E}">
        <p14:creationId xmlns:p14="http://schemas.microsoft.com/office/powerpoint/2010/main" val="3201871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77224C-BE6B-D279-0B2A-1BA57A6F07E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29277C9-381B-B75E-AA5A-E3F6F5334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BBD1B1F8-C7F5-092E-6B41-D43A4A08F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E36851E0-D383-D322-57D7-5197EF03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4CEF0E17-932E-D980-526A-4D517A4C2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1F495B4E-C3D1-6669-F6DB-4E99AC554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Isosceles Triangle 18">
            <a:extLst>
              <a:ext uri="{FF2B5EF4-FFF2-40B4-BE49-F238E27FC236}">
                <a16:creationId xmlns:a16="http://schemas.microsoft.com/office/drawing/2014/main" id="{A807A34E-0A26-7092-455A-41BFFE57F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Isosceles Triangle 20">
            <a:extLst>
              <a:ext uri="{FF2B5EF4-FFF2-40B4-BE49-F238E27FC236}">
                <a16:creationId xmlns:a16="http://schemas.microsoft.com/office/drawing/2014/main" id="{1B1EAF85-96D8-C564-0E4F-06FD2DF3E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CF995F7B-1F2B-E490-757E-26F001051B9B}"/>
              </a:ext>
            </a:extLst>
          </p:cNvPr>
          <p:cNvPicPr>
            <a:picLocks noChangeAspect="1"/>
          </p:cNvPicPr>
          <p:nvPr/>
        </p:nvPicPr>
        <p:blipFill>
          <a:blip r:embed="rId2"/>
          <a:stretch>
            <a:fillRect/>
          </a:stretch>
        </p:blipFill>
        <p:spPr>
          <a:xfrm>
            <a:off x="703436" y="2672080"/>
            <a:ext cx="10785128" cy="1220396"/>
          </a:xfrm>
          <a:prstGeom prst="rect">
            <a:avLst/>
          </a:prstGeom>
        </p:spPr>
      </p:pic>
      <p:sp>
        <p:nvSpPr>
          <p:cNvPr id="3" name="Oval 2">
            <a:extLst>
              <a:ext uri="{FF2B5EF4-FFF2-40B4-BE49-F238E27FC236}">
                <a16:creationId xmlns:a16="http://schemas.microsoft.com/office/drawing/2014/main" id="{919E15D5-F335-5B96-B9AE-B0EF019A66FA}"/>
              </a:ext>
            </a:extLst>
          </p:cNvPr>
          <p:cNvSpPr/>
          <p:nvPr/>
        </p:nvSpPr>
        <p:spPr>
          <a:xfrm>
            <a:off x="9470857" y="5792743"/>
            <a:ext cx="1798320" cy="660400"/>
          </a:xfrm>
          <a:prstGeom prst="ellipse">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Brother 1</a:t>
            </a:r>
          </a:p>
        </p:txBody>
      </p:sp>
    </p:spTree>
    <p:extLst>
      <p:ext uri="{BB962C8B-B14F-4D97-AF65-F5344CB8AC3E}">
        <p14:creationId xmlns:p14="http://schemas.microsoft.com/office/powerpoint/2010/main" val="243268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C1126-42FE-9959-B53B-67C1215253A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437D33E-F881-31EC-5A1B-486817E87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17C1DD1E-E8C2-E2F6-B8FD-B56C1C71F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7770557F-07D6-8A22-BCBE-88D2E61E1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8B1F5349-A18D-F1B1-D662-8E8315BB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29CCF6BD-D4CE-09E1-9111-9B495DB6B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Isosceles Triangle 18">
            <a:extLst>
              <a:ext uri="{FF2B5EF4-FFF2-40B4-BE49-F238E27FC236}">
                <a16:creationId xmlns:a16="http://schemas.microsoft.com/office/drawing/2014/main" id="{7D619D56-9DB0-4D8B-17C5-29549F113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Isosceles Triangle 20">
            <a:extLst>
              <a:ext uri="{FF2B5EF4-FFF2-40B4-BE49-F238E27FC236}">
                <a16:creationId xmlns:a16="http://schemas.microsoft.com/office/drawing/2014/main" id="{34C8DDD4-1B5B-1B31-8F1D-960A670AB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Oval 1">
            <a:extLst>
              <a:ext uri="{FF2B5EF4-FFF2-40B4-BE49-F238E27FC236}">
                <a16:creationId xmlns:a16="http://schemas.microsoft.com/office/drawing/2014/main" id="{F520BC6E-D053-2671-D31E-B39FEF1BAA44}"/>
              </a:ext>
            </a:extLst>
          </p:cNvPr>
          <p:cNvSpPr/>
          <p:nvPr/>
        </p:nvSpPr>
        <p:spPr>
          <a:xfrm>
            <a:off x="9470857" y="5792743"/>
            <a:ext cx="1798320" cy="660400"/>
          </a:xfrm>
          <a:prstGeom prst="ellipse">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Brother 2</a:t>
            </a:r>
          </a:p>
        </p:txBody>
      </p:sp>
      <p:sp>
        <p:nvSpPr>
          <p:cNvPr id="5" name="TextBox 4">
            <a:extLst>
              <a:ext uri="{FF2B5EF4-FFF2-40B4-BE49-F238E27FC236}">
                <a16:creationId xmlns:a16="http://schemas.microsoft.com/office/drawing/2014/main" id="{13BF8A86-07A7-3672-A412-2F614B837288}"/>
              </a:ext>
            </a:extLst>
          </p:cNvPr>
          <p:cNvSpPr txBox="1"/>
          <p:nvPr/>
        </p:nvSpPr>
        <p:spPr>
          <a:xfrm>
            <a:off x="1323191" y="2080440"/>
            <a:ext cx="10236443" cy="3108543"/>
          </a:xfrm>
          <a:prstGeom prst="rect">
            <a:avLst/>
          </a:prstGeom>
          <a:noFill/>
        </p:spPr>
        <p:txBody>
          <a:bodyPr wrap="square" rtlCol="0">
            <a:spAutoFit/>
          </a:bodyPr>
          <a:lstStyle/>
          <a:p>
            <a:r>
              <a:rPr lang="en-US" sz="2800" dirty="0"/>
              <a:t>“Did you hear what he is saying here…We go out today and we represent Jesus, However you want to label that term, we represent Jesus as those who have been reconciled to God because that’s what he is saying in verse 21. He made him who knew no sin to be sin for us. He has taken our sins and it was credited to the Son, and taken the Son’s righteousness and credited it to us. Do you see that?”</a:t>
            </a:r>
          </a:p>
        </p:txBody>
      </p:sp>
    </p:spTree>
    <p:extLst>
      <p:ext uri="{BB962C8B-B14F-4D97-AF65-F5344CB8AC3E}">
        <p14:creationId xmlns:p14="http://schemas.microsoft.com/office/powerpoint/2010/main" val="1244300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8795A-9311-6D80-86DF-D8918B177D1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F162AD3-B9D0-5110-BC49-3F764B30AE93}"/>
              </a:ext>
            </a:extLst>
          </p:cNvPr>
          <p:cNvSpPr txBox="1"/>
          <p:nvPr/>
        </p:nvSpPr>
        <p:spPr>
          <a:xfrm>
            <a:off x="365760" y="2072640"/>
            <a:ext cx="11541760" cy="304698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Don’t hold to the full classic Calvinism</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Unity movement of 1960’s &amp; 1970’s (“New Unity Movement”) advocated this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Some among non-institutional brethren advocate this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ptos" panose="02110004020202020204"/>
              </a:rPr>
              <a:t>Here is the danger</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What </a:t>
            </a:r>
            <a:r>
              <a:rPr lang="en-US" sz="2400" i="1" dirty="0">
                <a:solidFill>
                  <a:prstClr val="black"/>
                </a:solidFill>
                <a:latin typeface="Aptos" panose="02110004020202020204"/>
              </a:rPr>
              <a:t>is being said is appealing &amp; sounds so humble</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These are men who are used in meetings</a:t>
            </a:r>
          </a:p>
          <a:p>
            <a:pPr marL="914400" lvl="1" indent="-457200">
              <a:buFont typeface="+mj-lt"/>
              <a:buAutoNum type="arabicPeriod"/>
            </a:pPr>
            <a:r>
              <a:rPr lang="en-US" sz="2400" i="1" dirty="0">
                <a:solidFill>
                  <a:prstClr val="black"/>
                </a:solidFill>
                <a:latin typeface="Aptos" panose="02110004020202020204"/>
              </a:rPr>
              <a:t>These are men who have influence on social media / podcast / YouTube, etc.</a:t>
            </a:r>
          </a:p>
        </p:txBody>
      </p:sp>
      <p:sp>
        <p:nvSpPr>
          <p:cNvPr id="2" name="TextBox 1">
            <a:extLst>
              <a:ext uri="{FF2B5EF4-FFF2-40B4-BE49-F238E27FC236}">
                <a16:creationId xmlns:a16="http://schemas.microsoft.com/office/drawing/2014/main" id="{CA5D2116-C677-F99E-2051-F03317AC1FB4}"/>
              </a:ext>
            </a:extLst>
          </p:cNvPr>
          <p:cNvSpPr txBox="1"/>
          <p:nvPr/>
        </p:nvSpPr>
        <p:spPr>
          <a:xfrm>
            <a:off x="2611120" y="38608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B601E44D-DA3F-0C2F-B501-E8860B78B336}"/>
              </a:ext>
            </a:extLst>
          </p:cNvPr>
          <p:cNvSpPr txBox="1"/>
          <p:nvPr/>
        </p:nvSpPr>
        <p:spPr>
          <a:xfrm>
            <a:off x="2600960" y="355600"/>
            <a:ext cx="8686800" cy="132343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Some Brethren Teach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Imputed Righteousness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720808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4E6D6-33EF-C3D3-3BA3-4AF06B1DA3B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EADA1F-3ED2-2BAD-EAC5-F1322E7B541E}"/>
              </a:ext>
            </a:extLst>
          </p:cNvPr>
          <p:cNvSpPr txBox="1"/>
          <p:nvPr/>
        </p:nvSpPr>
        <p:spPr>
          <a:xfrm>
            <a:off x="4815840" y="914400"/>
            <a:ext cx="7223760" cy="3600986"/>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p>
        </p:txBody>
      </p:sp>
      <p:sp>
        <p:nvSpPr>
          <p:cNvPr id="2" name="TextBox 1">
            <a:extLst>
              <a:ext uri="{FF2B5EF4-FFF2-40B4-BE49-F238E27FC236}">
                <a16:creationId xmlns:a16="http://schemas.microsoft.com/office/drawing/2014/main" id="{169E8381-4E8C-9E2D-7301-A50F57945BE9}"/>
              </a:ext>
            </a:extLst>
          </p:cNvPr>
          <p:cNvSpPr txBox="1"/>
          <p:nvPr/>
        </p:nvSpPr>
        <p:spPr>
          <a:xfrm>
            <a:off x="-152400" y="3576320"/>
            <a:ext cx="4511040" cy="1754326"/>
          </a:xfrm>
          <a:prstGeom prst="rect">
            <a:avLst/>
          </a:prstGeom>
          <a:noFill/>
        </p:spPr>
        <p:txBody>
          <a:bodyPr wrap="square" rtlCol="0">
            <a:spAutoFit/>
          </a:bodyPr>
          <a:lstStyle/>
          <a:p>
            <a:pPr algn="ctr"/>
            <a:r>
              <a:rPr lang="en-US" sz="5200" dirty="0">
                <a:solidFill>
                  <a:srgbClr val="FFFFCC"/>
                </a:solidFill>
                <a:latin typeface="Dreaming Outloud Pro" panose="03050502040302030504" pitchFamily="66" charset="0"/>
                <a:cs typeface="Dreaming Outloud Pro" panose="03050502040302030504" pitchFamily="66" charset="0"/>
              </a:rPr>
              <a:t>Imputed</a:t>
            </a:r>
          </a:p>
          <a:p>
            <a:pPr algn="ctr"/>
            <a:r>
              <a:rPr lang="en-US" sz="5200" dirty="0">
                <a:solidFill>
                  <a:srgbClr val="FFFFCC"/>
                </a:solidFill>
                <a:latin typeface="Dreaming Outloud Pro" panose="03050502040302030504" pitchFamily="66" charset="0"/>
                <a:cs typeface="Dreaming Outloud Pro" panose="03050502040302030504" pitchFamily="66" charset="0"/>
              </a:rPr>
              <a:t>Righteousness</a:t>
            </a:r>
          </a:p>
        </p:txBody>
      </p:sp>
      <p:sp>
        <p:nvSpPr>
          <p:cNvPr id="5" name="TextBox 4">
            <a:extLst>
              <a:ext uri="{FF2B5EF4-FFF2-40B4-BE49-F238E27FC236}">
                <a16:creationId xmlns:a16="http://schemas.microsoft.com/office/drawing/2014/main" id="{B557CB0C-C7D2-3F87-93DB-3373E768C56D}"/>
              </a:ext>
            </a:extLst>
          </p:cNvPr>
          <p:cNvSpPr txBox="1"/>
          <p:nvPr/>
        </p:nvSpPr>
        <p:spPr>
          <a:xfrm>
            <a:off x="4805680" y="873760"/>
            <a:ext cx="7223760" cy="3600986"/>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11284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F1D69-8082-198F-8E21-6640544C0F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A4526B-583B-1940-2AB6-78812C8DBF7C}"/>
              </a:ext>
            </a:extLst>
          </p:cNvPr>
          <p:cNvSpPr txBox="1"/>
          <p:nvPr/>
        </p:nvSpPr>
        <p:spPr>
          <a:xfrm>
            <a:off x="365760" y="2072640"/>
            <a:ext cx="11541760" cy="120032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word “impute” does not mean “transfer”</a:t>
            </a:r>
          </a:p>
          <a:p>
            <a:pPr marL="914400" lvl="1" indent="-457200">
              <a:buFont typeface="+mj-lt"/>
              <a:buAutoNum type="arabicPeriod"/>
            </a:pPr>
            <a:r>
              <a:rPr lang="en-US" sz="2400" i="1" dirty="0">
                <a:solidFill>
                  <a:prstClr val="black"/>
                </a:solidFill>
                <a:latin typeface="Aptos" panose="02110004020202020204"/>
              </a:rPr>
              <a:t>Means to “reckon, calculate, count… consider” (BDAG)</a:t>
            </a:r>
          </a:p>
          <a:p>
            <a:pPr marL="914400" lvl="1" indent="-457200">
              <a:buFont typeface="+mj-lt"/>
              <a:buAutoNum type="arabicPeriod"/>
            </a:pPr>
            <a:r>
              <a:rPr lang="en-US" sz="2400" i="1" dirty="0">
                <a:solidFill>
                  <a:prstClr val="black"/>
                </a:solidFill>
                <a:latin typeface="Aptos" panose="02110004020202020204"/>
              </a:rPr>
              <a:t>Louw – Nida:</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53564975-C572-D1E0-C4CD-D061EA184589}"/>
              </a:ext>
            </a:extLst>
          </p:cNvPr>
          <p:cNvSpPr txBox="1"/>
          <p:nvPr/>
        </p:nvSpPr>
        <p:spPr>
          <a:xfrm>
            <a:off x="2621280" y="71120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FDFB8DA1-B6AA-3522-40C0-BD1FCC3080A1}"/>
              </a:ext>
            </a:extLst>
          </p:cNvPr>
          <p:cNvSpPr txBox="1"/>
          <p:nvPr/>
        </p:nvSpPr>
        <p:spPr>
          <a:xfrm>
            <a:off x="2611120" y="6807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C4CF0284-700F-E9D8-F8F9-EF020357559B}"/>
              </a:ext>
            </a:extLst>
          </p:cNvPr>
          <p:cNvSpPr txBox="1"/>
          <p:nvPr/>
        </p:nvSpPr>
        <p:spPr>
          <a:xfrm>
            <a:off x="1635760" y="3423920"/>
            <a:ext cx="9560560" cy="3139321"/>
          </a:xfrm>
          <a:prstGeom prst="rect">
            <a:avLst/>
          </a:prstGeom>
          <a:solidFill>
            <a:schemeClr val="bg1"/>
          </a:solidFill>
          <a:ln>
            <a:solidFill>
              <a:schemeClr val="tx1"/>
            </a:solidFill>
          </a:ln>
        </p:spPr>
        <p:txBody>
          <a:bodyPr wrap="square" rtlCol="0">
            <a:spAutoFit/>
          </a:bodyPr>
          <a:lstStyle/>
          <a:p>
            <a:r>
              <a:rPr lang="en-US" sz="2400" dirty="0"/>
              <a:t>“to keep records of commercial accounts, involving both debits and credits—‘to put into one’s account, to charge one’s account, to regard as an account.’ </a:t>
            </a:r>
            <a:r>
              <a:rPr lang="el-GR" sz="2400" dirty="0"/>
              <a:t>τῷ δὲ ἐργαζομένῳ ὁ μισθὸς οὐ λογίζεται κατὰ χάριν ἀλλὰ κατὰ ὀφείλημα </a:t>
            </a:r>
            <a:r>
              <a:rPr lang="en-US" sz="2400" dirty="0"/>
              <a:t>‘to a person who has worked, the wage is not regarded (or ‘not credited to his account’) as a gift but as a debt to be paid’ (or ‘a debt owed to him’) Ro 4:4.”</a:t>
            </a:r>
          </a:p>
          <a:p>
            <a:pPr lvl="1"/>
            <a:r>
              <a:rPr lang="en-US" b="0" i="0" u="none" strike="noStrike" baseline="0" dirty="0"/>
              <a:t>Johannes P. Louw and Eugene Albert Nida, </a:t>
            </a:r>
            <a:r>
              <a:rPr lang="en-US" b="0" i="1" u="sng" strike="noStrike" baseline="0" dirty="0">
                <a:solidFill>
                  <a:srgbClr val="0000FF"/>
                </a:solidFill>
                <a:hlinkClick r:id="rId2"/>
              </a:rPr>
              <a:t>Greek-English Lexicon of the New Testament: Based on Semantic Domains</a:t>
            </a:r>
            <a:r>
              <a:rPr lang="en-US" b="0" i="0" u="none" strike="noStrike" baseline="0" dirty="0">
                <a:solidFill>
                  <a:srgbClr val="0000FF"/>
                </a:solidFill>
                <a:hlinkClick r:id="rId2"/>
              </a:rPr>
              <a:t> (New York: United Bible Societies, 1996), 582.</a:t>
            </a:r>
          </a:p>
          <a:p>
            <a:endParaRPr lang="en-US" dirty="0"/>
          </a:p>
        </p:txBody>
      </p:sp>
    </p:spTree>
    <p:extLst>
      <p:ext uri="{BB962C8B-B14F-4D97-AF65-F5344CB8AC3E}">
        <p14:creationId xmlns:p14="http://schemas.microsoft.com/office/powerpoint/2010/main" val="3315004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70E7E-0DEB-386E-4BEA-99A2C5C0CF7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6C5A3B-BF7B-157A-F453-AE03EA5801F0}"/>
              </a:ext>
            </a:extLst>
          </p:cNvPr>
          <p:cNvSpPr txBox="1"/>
          <p:nvPr/>
        </p:nvSpPr>
        <p:spPr>
          <a:xfrm>
            <a:off x="365760" y="2072640"/>
            <a:ext cx="11541760" cy="34163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word “impute” does not mean “transfer”</a:t>
            </a:r>
          </a:p>
          <a:p>
            <a:pPr marL="914400" lvl="1" indent="-457200">
              <a:buFont typeface="+mj-lt"/>
              <a:buAutoNum type="arabicPeriod"/>
            </a:pPr>
            <a:r>
              <a:rPr lang="en-US" sz="2400" i="1" dirty="0">
                <a:solidFill>
                  <a:prstClr val="black"/>
                </a:solidFill>
                <a:latin typeface="Aptos" panose="02110004020202020204"/>
              </a:rPr>
              <a:t>Means to “reckon, calculate, count… consider” (BDAG)</a:t>
            </a:r>
          </a:p>
          <a:p>
            <a:pPr marL="914400" lvl="1" indent="-457200">
              <a:buFont typeface="+mj-lt"/>
              <a:buAutoNum type="arabicPeriod"/>
            </a:pPr>
            <a:r>
              <a:rPr lang="en-US" sz="2400" i="1" dirty="0">
                <a:solidFill>
                  <a:prstClr val="black"/>
                </a:solidFill>
                <a:latin typeface="Aptos" panose="02110004020202020204"/>
              </a:rPr>
              <a:t>Louw – Nida:</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Sa</a:t>
            </a:r>
            <a:r>
              <a:rPr lang="en-US" sz="2400" i="1" dirty="0">
                <a:solidFill>
                  <a:prstClr val="black"/>
                </a:solidFill>
                <a:latin typeface="Aptos" panose="02110004020202020204"/>
              </a:rPr>
              <a:t>me word translated:</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“Counted” </a:t>
            </a:r>
            <a:r>
              <a:rPr lang="en-US" sz="2400" i="1" dirty="0">
                <a:solidFill>
                  <a:prstClr val="black"/>
                </a:solidFill>
                <a:latin typeface="Aptos" panose="02110004020202020204"/>
              </a:rPr>
              <a:t> (v. 4; Phil. 3:13)</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“Accounted” (v. 5 NKJV)</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“Consider”  (Rom. 8:18; 1 Cor. 4:1)</a:t>
            </a:r>
          </a:p>
          <a:p>
            <a:pPr marL="1371600" lvl="2" indent="-457200">
              <a:buFont typeface="Arial" panose="020B0604020202020204" pitchFamily="34" charset="0"/>
              <a:buChar char="•"/>
            </a:pPr>
            <a:r>
              <a:rPr lang="en-US" sz="2400" i="1" dirty="0">
                <a:solidFill>
                  <a:prstClr val="black"/>
                </a:solidFill>
                <a:latin typeface="Aptos" panose="02110004020202020204"/>
              </a:rPr>
              <a:t>“Reckon” (Rom. 6:11)</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No passage uses it as transferring</a:t>
            </a:r>
          </a:p>
        </p:txBody>
      </p:sp>
      <p:sp>
        <p:nvSpPr>
          <p:cNvPr id="2" name="TextBox 1">
            <a:extLst>
              <a:ext uri="{FF2B5EF4-FFF2-40B4-BE49-F238E27FC236}">
                <a16:creationId xmlns:a16="http://schemas.microsoft.com/office/drawing/2014/main" id="{3A9F1999-58B1-F89F-ACBE-D394E3CADAC5}"/>
              </a:ext>
            </a:extLst>
          </p:cNvPr>
          <p:cNvSpPr txBox="1"/>
          <p:nvPr/>
        </p:nvSpPr>
        <p:spPr>
          <a:xfrm>
            <a:off x="2621280" y="71120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BAE3F836-B577-FA6A-C672-438C9B04F94B}"/>
              </a:ext>
            </a:extLst>
          </p:cNvPr>
          <p:cNvSpPr txBox="1"/>
          <p:nvPr/>
        </p:nvSpPr>
        <p:spPr>
          <a:xfrm>
            <a:off x="2611120" y="6807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9634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361C6-909D-A8BA-7F3F-ED46248327A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B4FA71-9501-CA14-6DA5-CA2BE6CC470A}"/>
              </a:ext>
            </a:extLst>
          </p:cNvPr>
          <p:cNvSpPr txBox="1"/>
          <p:nvPr/>
        </p:nvSpPr>
        <p:spPr>
          <a:xfrm>
            <a:off x="365760" y="2072640"/>
            <a:ext cx="11541760" cy="390876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word “impute” does not mean “transfer”</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righteousness imputed is not the righteousness of Christ</a:t>
            </a:r>
          </a:p>
          <a:p>
            <a:pPr marL="914400" lvl="1" indent="-457200">
              <a:buFont typeface="+mj-lt"/>
              <a:buAutoNum type="arabicPeriod"/>
            </a:pPr>
            <a:r>
              <a:rPr lang="en-US" sz="2400" i="1" dirty="0">
                <a:solidFill>
                  <a:prstClr val="black"/>
                </a:solidFill>
                <a:latin typeface="Aptos" panose="02110004020202020204"/>
              </a:rPr>
              <a:t>Nothing is said about the righteousness of Christ</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The righteousness imputed</a:t>
            </a:r>
            <a:r>
              <a:rPr kumimoji="0" lang="en-US" sz="2400" i="1" u="none" strike="noStrike" kern="1200" cap="none" spc="0" normalizeH="0" noProof="0" dirty="0">
                <a:ln>
                  <a:noFill/>
                </a:ln>
                <a:solidFill>
                  <a:prstClr val="black"/>
                </a:solidFill>
                <a:effectLst/>
                <a:uLnTx/>
                <a:uFillTx/>
                <a:latin typeface="Aptos" panose="02110004020202020204"/>
                <a:ea typeface="+mn-ea"/>
                <a:cs typeface="+mn-cs"/>
              </a:rPr>
              <a:t> is one’s own</a:t>
            </a:r>
          </a:p>
          <a:p>
            <a:pPr marL="1371600" lvl="2" indent="-457200">
              <a:buFont typeface="+mj-lt"/>
              <a:buAutoNum type="alphaLcPeriod"/>
            </a:pPr>
            <a:r>
              <a:rPr lang="en-US" sz="2400" baseline="0" dirty="0">
                <a:solidFill>
                  <a:prstClr val="black"/>
                </a:solidFill>
                <a:latin typeface="Aptos" panose="02110004020202020204"/>
              </a:rPr>
              <a:t>Not</a:t>
            </a:r>
            <a:r>
              <a:rPr lang="en-US" sz="2400" dirty="0">
                <a:solidFill>
                  <a:prstClr val="black"/>
                </a:solidFill>
                <a:latin typeface="Aptos" panose="02110004020202020204"/>
              </a:rPr>
              <a:t> that one earns or deserves to be righteous</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ptos" panose="02110004020202020204"/>
                <a:ea typeface="+mn-ea"/>
                <a:cs typeface="+mn-cs"/>
              </a:rPr>
              <a:t>But,</a:t>
            </a:r>
            <a:r>
              <a:rPr kumimoji="0" lang="en-US" sz="2400" u="none" strike="noStrike" kern="1200" cap="none" spc="0" normalizeH="0" noProof="0" dirty="0">
                <a:ln>
                  <a:noFill/>
                </a:ln>
                <a:solidFill>
                  <a:prstClr val="black"/>
                </a:solidFill>
                <a:effectLst/>
                <a:uLnTx/>
                <a:uFillTx/>
                <a:latin typeface="Aptos" panose="02110004020202020204"/>
                <a:ea typeface="+mn-ea"/>
                <a:cs typeface="+mn-cs"/>
              </a:rPr>
              <a:t> God considers (counts) him righteous – upon his faith</a:t>
            </a:r>
          </a:p>
          <a:p>
            <a:pPr marL="1371600" lvl="2" indent="-457200">
              <a:buFont typeface="+mj-lt"/>
              <a:buAutoNum type="alphaLcPeriod"/>
            </a:pPr>
            <a:r>
              <a:rPr lang="en-US" sz="2400" baseline="0" dirty="0">
                <a:solidFill>
                  <a:prstClr val="black"/>
                </a:solidFill>
                <a:latin typeface="Aptos" panose="02110004020202020204"/>
              </a:rPr>
              <a:t>When Abraham believed</a:t>
            </a:r>
            <a:r>
              <a:rPr lang="en-US" sz="2400" dirty="0">
                <a:solidFill>
                  <a:prstClr val="black"/>
                </a:solidFill>
                <a:latin typeface="Aptos" panose="02110004020202020204"/>
              </a:rPr>
              <a:t> God credited him as being righteous (v. 3)</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ptos" panose="02110004020202020204"/>
                <a:ea typeface="+mn-ea"/>
                <a:cs typeface="+mn-cs"/>
              </a:rPr>
              <a:t>The</a:t>
            </a:r>
            <a:r>
              <a:rPr kumimoji="0" lang="en-US" sz="2400" u="none" strike="noStrike" kern="1200" cap="none" spc="0" normalizeH="0" noProof="0" dirty="0">
                <a:ln>
                  <a:noFill/>
                </a:ln>
                <a:solidFill>
                  <a:prstClr val="black"/>
                </a:solidFill>
                <a:effectLst/>
                <a:uLnTx/>
                <a:uFillTx/>
                <a:latin typeface="Aptos" panose="02110004020202020204"/>
                <a:ea typeface="+mn-ea"/>
                <a:cs typeface="+mn-cs"/>
              </a:rPr>
              <a:t> sin imputed is one</a:t>
            </a:r>
            <a:r>
              <a:rPr lang="en-US" sz="2400" dirty="0">
                <a:solidFill>
                  <a:prstClr val="black"/>
                </a:solidFill>
                <a:latin typeface="Aptos" panose="02110004020202020204"/>
              </a:rPr>
              <a:t>’s own (v. 8)</a:t>
            </a:r>
          </a:p>
          <a:p>
            <a:pPr marL="914400" lvl="1" indent="-457200">
              <a:buFont typeface="+mj-lt"/>
              <a:buAutoNum type="arabicPeriod"/>
            </a:pPr>
            <a:r>
              <a:rPr lang="en-US" sz="2400" i="1" dirty="0">
                <a:solidFill>
                  <a:prstClr val="black"/>
                </a:solidFill>
                <a:latin typeface="Aptos" panose="02110004020202020204"/>
              </a:rPr>
              <a:t>If the righteousness is righteousness of Christ – would the sin be the sin of Christ?</a:t>
            </a:r>
          </a:p>
        </p:txBody>
      </p:sp>
      <p:sp>
        <p:nvSpPr>
          <p:cNvPr id="2" name="TextBox 1">
            <a:extLst>
              <a:ext uri="{FF2B5EF4-FFF2-40B4-BE49-F238E27FC236}">
                <a16:creationId xmlns:a16="http://schemas.microsoft.com/office/drawing/2014/main" id="{BDB852CD-FBAD-FBAD-4853-48C39504191D}"/>
              </a:ext>
            </a:extLst>
          </p:cNvPr>
          <p:cNvSpPr txBox="1"/>
          <p:nvPr/>
        </p:nvSpPr>
        <p:spPr>
          <a:xfrm>
            <a:off x="2621280" y="71120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77C27F6A-184D-449C-5B7D-F8513C495777}"/>
              </a:ext>
            </a:extLst>
          </p:cNvPr>
          <p:cNvSpPr txBox="1"/>
          <p:nvPr/>
        </p:nvSpPr>
        <p:spPr>
          <a:xfrm>
            <a:off x="2611120" y="6807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1079556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20E77-3206-AC06-4A81-1B86C39D36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5E0EA19-2953-EB43-8B84-8FF5DBB41796}"/>
              </a:ext>
            </a:extLst>
          </p:cNvPr>
          <p:cNvSpPr txBox="1"/>
          <p:nvPr/>
        </p:nvSpPr>
        <p:spPr>
          <a:xfrm>
            <a:off x="365760" y="2072640"/>
            <a:ext cx="11541760" cy="477053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word “impute” does not mean “transfer”</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righteousness imputed is not the righteousness of Christ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Imputing righteousness = forgiveness of sins</a:t>
            </a:r>
          </a:p>
          <a:p>
            <a:pPr marL="914400" lvl="1" indent="-457200">
              <a:buFont typeface="+mj-lt"/>
              <a:buAutoNum type="arabicPeriod"/>
            </a:pPr>
            <a:r>
              <a:rPr lang="en-US" sz="2400" i="1" dirty="0">
                <a:solidFill>
                  <a:prstClr val="black"/>
                </a:solidFill>
                <a:latin typeface="Aptos" panose="02110004020202020204"/>
              </a:rPr>
              <a:t>Verse 6-8 – imputing righteousness is equated with not imputing sin</a:t>
            </a:r>
          </a:p>
          <a:p>
            <a:pPr marL="914400" lvl="1" indent="-457200">
              <a:buFont typeface="+mj-lt"/>
              <a:buAutoNum type="arabicPeriod"/>
            </a:pPr>
            <a:r>
              <a:rPr lang="en-US" sz="2400" i="1" dirty="0">
                <a:solidFill>
                  <a:prstClr val="black"/>
                </a:solidFill>
                <a:latin typeface="Aptos" panose="02110004020202020204"/>
              </a:rPr>
              <a:t>Quotes from Psa. 32 in verses 7-8</a:t>
            </a:r>
          </a:p>
          <a:p>
            <a:pPr marL="1371600" lvl="2" indent="-457200">
              <a:buFont typeface="+mj-lt"/>
              <a:buAutoNum type="alphaLcPeriod"/>
            </a:pPr>
            <a:r>
              <a:rPr lang="en-US" sz="2400" dirty="0">
                <a:solidFill>
                  <a:prstClr val="black"/>
                </a:solidFill>
                <a:latin typeface="Aptos" panose="02110004020202020204"/>
              </a:rPr>
              <a:t>Forgiven / sins covered (v. 1)</a:t>
            </a:r>
          </a:p>
          <a:p>
            <a:pPr marL="1371600" lvl="2" indent="-457200">
              <a:buFont typeface="+mj-lt"/>
              <a:buAutoNum type="alphaLcPeriod"/>
            </a:pPr>
            <a:r>
              <a:rPr lang="en-US" sz="2400" dirty="0">
                <a:solidFill>
                  <a:prstClr val="black"/>
                </a:solidFill>
                <a:latin typeface="Aptos" panose="02110004020202020204"/>
              </a:rPr>
              <a:t>Turned and sin now hidden (v. 5)</a:t>
            </a:r>
          </a:p>
          <a:p>
            <a:pPr marL="914400" lvl="1" indent="-457200">
              <a:buFont typeface="+mj-lt"/>
              <a:buAutoNum type="arabicPeriod"/>
            </a:pPr>
            <a:r>
              <a:rPr lang="en-US" sz="2400" i="1" dirty="0">
                <a:solidFill>
                  <a:prstClr val="black"/>
                </a:solidFill>
                <a:latin typeface="Aptos" panose="02110004020202020204"/>
              </a:rPr>
              <a:t>Forgiven (v. 7)</a:t>
            </a:r>
          </a:p>
          <a:p>
            <a:pPr marL="914400" lvl="1" indent="-457200">
              <a:buFont typeface="+mj-lt"/>
              <a:buAutoNum type="arabicPeriod"/>
            </a:pPr>
            <a:r>
              <a:rPr lang="en-US" sz="2400" i="1" dirty="0">
                <a:solidFill>
                  <a:prstClr val="black"/>
                </a:solidFill>
                <a:latin typeface="Aptos" panose="02110004020202020204"/>
              </a:rPr>
              <a:t>No longer considers him a sinner (v. 8)</a:t>
            </a:r>
          </a:p>
          <a:p>
            <a:pPr marL="914400" lvl="1" indent="-457200">
              <a:buFont typeface="+mj-lt"/>
              <a:buAutoNum type="arabicPeriod"/>
            </a:pPr>
            <a:r>
              <a:rPr lang="en-US" sz="2400" i="1" dirty="0">
                <a:solidFill>
                  <a:prstClr val="black"/>
                </a:solidFill>
                <a:latin typeface="Aptos" panose="02110004020202020204"/>
              </a:rPr>
              <a:t>If forgiven</a:t>
            </a:r>
            <a:r>
              <a:rPr lang="en-US" sz="2400" dirty="0">
                <a:solidFill>
                  <a:prstClr val="black"/>
                </a:solidFill>
                <a:latin typeface="Aptos" panose="02110004020202020204"/>
              </a:rPr>
              <a:t>:</a:t>
            </a:r>
          </a:p>
          <a:p>
            <a:pPr marL="1371600" lvl="2" indent="-457200">
              <a:buFont typeface="+mj-lt"/>
              <a:buAutoNum type="alphaLcPeriod"/>
            </a:pPr>
            <a:r>
              <a:rPr lang="en-US" sz="2400" dirty="0">
                <a:solidFill>
                  <a:prstClr val="black"/>
                </a:solidFill>
                <a:latin typeface="Aptos" panose="02110004020202020204"/>
              </a:rPr>
              <a:t>Not rewarded for perfect works!</a:t>
            </a:r>
          </a:p>
          <a:p>
            <a:pPr marL="1371600" lvl="2" indent="-457200">
              <a:buFont typeface="+mj-lt"/>
              <a:buAutoNum type="alphaLcPeriod"/>
            </a:pPr>
            <a:r>
              <a:rPr lang="en-US" sz="2400" dirty="0">
                <a:solidFill>
                  <a:prstClr val="black"/>
                </a:solidFill>
                <a:latin typeface="Aptos" panose="02110004020202020204"/>
              </a:rPr>
              <a:t>Sin not still there!</a:t>
            </a:r>
          </a:p>
        </p:txBody>
      </p:sp>
      <p:sp>
        <p:nvSpPr>
          <p:cNvPr id="2" name="TextBox 1">
            <a:extLst>
              <a:ext uri="{FF2B5EF4-FFF2-40B4-BE49-F238E27FC236}">
                <a16:creationId xmlns:a16="http://schemas.microsoft.com/office/drawing/2014/main" id="{D4927A1F-8BB5-57FD-501F-F5EF1C6BD302}"/>
              </a:ext>
            </a:extLst>
          </p:cNvPr>
          <p:cNvSpPr txBox="1"/>
          <p:nvPr/>
        </p:nvSpPr>
        <p:spPr>
          <a:xfrm>
            <a:off x="2621280" y="71120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3C8CF63A-8218-FEBF-4114-444AE9CB3FF5}"/>
              </a:ext>
            </a:extLst>
          </p:cNvPr>
          <p:cNvSpPr txBox="1"/>
          <p:nvPr/>
        </p:nvSpPr>
        <p:spPr>
          <a:xfrm>
            <a:off x="2611120" y="6807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753595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11" end="11"/>
                                            </p:txEl>
                                          </p:spTgt>
                                        </p:tgtEl>
                                        <p:attrNameLst>
                                          <p:attrName>style.visibility</p:attrName>
                                        </p:attrNameLst>
                                      </p:cBhvr>
                                      <p:to>
                                        <p:strVal val="visible"/>
                                      </p:to>
                                    </p:set>
                                    <p:animEffect transition="in" filter="fade">
                                      <p:cBhvr>
                                        <p:cTn id="49" dur="1000"/>
                                        <p:tgtEl>
                                          <p:spTgt spid="4">
                                            <p:txEl>
                                              <p:pRg st="11" end="11"/>
                                            </p:txEl>
                                          </p:spTgt>
                                        </p:tgtEl>
                                      </p:cBhvr>
                                    </p:animEffect>
                                    <p:anim calcmode="lin" valueType="num">
                                      <p:cBhvr>
                                        <p:cTn id="5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1000"/>
                                        <p:tgtEl>
                                          <p:spTgt spid="4">
                                            <p:txEl>
                                              <p:pRg st="12" end="12"/>
                                            </p:txEl>
                                          </p:spTgt>
                                        </p:tgtEl>
                                      </p:cBhvr>
                                    </p:animEffect>
                                    <p:anim calcmode="lin" valueType="num">
                                      <p:cBhvr>
                                        <p:cTn id="57"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3" end="13"/>
                                            </p:txEl>
                                          </p:spTgt>
                                        </p:tgtEl>
                                        <p:attrNameLst>
                                          <p:attrName>style.visibility</p:attrName>
                                        </p:attrNameLst>
                                      </p:cBhvr>
                                      <p:to>
                                        <p:strVal val="visible"/>
                                      </p:to>
                                    </p:set>
                                    <p:animEffect transition="in" filter="fade">
                                      <p:cBhvr>
                                        <p:cTn id="63" dur="1000"/>
                                        <p:tgtEl>
                                          <p:spTgt spid="4">
                                            <p:txEl>
                                              <p:pRg st="13" end="13"/>
                                            </p:txEl>
                                          </p:spTgt>
                                        </p:tgtEl>
                                      </p:cBhvr>
                                    </p:animEffect>
                                    <p:anim calcmode="lin" valueType="num">
                                      <p:cBhvr>
                                        <p:cTn id="64"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9D3AF-937D-92F2-2901-8B09CDA207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422720-A946-D239-6C9D-DB21F2D435CD}"/>
              </a:ext>
            </a:extLst>
          </p:cNvPr>
          <p:cNvSpPr txBox="1"/>
          <p:nvPr/>
        </p:nvSpPr>
        <p:spPr>
          <a:xfrm>
            <a:off x="365760" y="2072640"/>
            <a:ext cx="11541760" cy="452431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word “impute” does not mean “transfer”</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righteousness imputed is not the righteousness of Christ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Imputing righteousness = forgiveness of sins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Look at 2 Cor. 5:21</a:t>
            </a:r>
          </a:p>
          <a:p>
            <a:pPr marL="914400" lvl="1" indent="-457200">
              <a:buFont typeface="+mj-lt"/>
              <a:buAutoNum type="arabicPeriod"/>
            </a:pPr>
            <a:r>
              <a:rPr lang="en-US" sz="2400" i="1" dirty="0">
                <a:solidFill>
                  <a:prstClr val="black"/>
                </a:solidFill>
                <a:latin typeface="Aptos" panose="02110004020202020204"/>
              </a:rPr>
              <a:t>No evidence of transferring of anything</a:t>
            </a:r>
            <a:endParaRPr lang="en-US" sz="2400" dirty="0">
              <a:solidFill>
                <a:prstClr val="black"/>
              </a:solidFill>
              <a:latin typeface="Aptos" panose="02110004020202020204"/>
            </a:endParaRPr>
          </a:p>
          <a:p>
            <a:pPr marL="914400" lvl="1" indent="-457200">
              <a:buFont typeface="+mj-lt"/>
              <a:buAutoNum type="arabicPeriod"/>
            </a:pPr>
            <a:r>
              <a:rPr lang="en-US" sz="2400" i="1" dirty="0">
                <a:solidFill>
                  <a:prstClr val="black"/>
                </a:solidFill>
                <a:latin typeface="Aptos" panose="02110004020202020204"/>
              </a:rPr>
              <a:t>Jesus was made to be sin = treated as a sinner and died like one (but he knew no sin) – compare 1 Pet. 2:24</a:t>
            </a:r>
          </a:p>
          <a:p>
            <a:pPr marL="914400" lvl="1" indent="-457200">
              <a:buFont typeface="+mj-lt"/>
              <a:buAutoNum type="arabicPeriod"/>
            </a:pPr>
            <a:r>
              <a:rPr lang="en-US" sz="2400" i="1" dirty="0">
                <a:solidFill>
                  <a:prstClr val="black"/>
                </a:solidFill>
                <a:latin typeface="Aptos" panose="02110004020202020204"/>
              </a:rPr>
              <a:t>Second phrase: “righteousness”  corresponds to “sin” in first phrase</a:t>
            </a:r>
          </a:p>
          <a:p>
            <a:pPr marL="914400" lvl="1" indent="-457200">
              <a:buFont typeface="+mj-lt"/>
              <a:buAutoNum type="arabicPeriod"/>
            </a:pPr>
            <a:r>
              <a:rPr lang="en-US" sz="2400" i="1" dirty="0">
                <a:solidFill>
                  <a:prstClr val="black"/>
                </a:solidFill>
                <a:latin typeface="Aptos" panose="02110004020202020204"/>
              </a:rPr>
              <a:t>Point: God accepts as righteous those who he has reconciled</a:t>
            </a:r>
          </a:p>
          <a:p>
            <a:pPr marL="914400" lvl="1" indent="-457200">
              <a:buFont typeface="+mj-lt"/>
              <a:buAutoNum type="arabicPeriod"/>
            </a:pPr>
            <a:r>
              <a:rPr lang="en-US" sz="2400" i="1" dirty="0">
                <a:solidFill>
                  <a:prstClr val="black"/>
                </a:solidFill>
                <a:latin typeface="Aptos" panose="02110004020202020204"/>
              </a:rPr>
              <a:t>Parallel phrases: in Christ (v. 17), new creation (v. 17), reconciled (v. 18), not imputing trespass (v. 19)</a:t>
            </a:r>
          </a:p>
        </p:txBody>
      </p:sp>
      <p:sp>
        <p:nvSpPr>
          <p:cNvPr id="2" name="TextBox 1">
            <a:extLst>
              <a:ext uri="{FF2B5EF4-FFF2-40B4-BE49-F238E27FC236}">
                <a16:creationId xmlns:a16="http://schemas.microsoft.com/office/drawing/2014/main" id="{8F031F7C-23E5-02E9-2040-C1EED6C66F5D}"/>
              </a:ext>
            </a:extLst>
          </p:cNvPr>
          <p:cNvSpPr txBox="1"/>
          <p:nvPr/>
        </p:nvSpPr>
        <p:spPr>
          <a:xfrm>
            <a:off x="2621280" y="71120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E053B278-713D-7A63-1AD9-72F2CE3B5247}"/>
              </a:ext>
            </a:extLst>
          </p:cNvPr>
          <p:cNvSpPr txBox="1"/>
          <p:nvPr/>
        </p:nvSpPr>
        <p:spPr>
          <a:xfrm>
            <a:off x="2611120" y="6807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Romans 4 Abused</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583888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1000"/>
                                        <p:tgtEl>
                                          <p:spTgt spid="4">
                                            <p:txEl>
                                              <p:pRg st="11" end="11"/>
                                            </p:txEl>
                                          </p:spTgt>
                                        </p:tgtEl>
                                      </p:cBhvr>
                                    </p:animEffect>
                                    <p:anim calcmode="lin" valueType="num">
                                      <p:cBhvr>
                                        <p:cTn id="3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B5E7-FC17-8C10-65FD-DC44B8E56C2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6DF5A5-4A71-92A7-91B2-BAB8F1EDC3E1}"/>
              </a:ext>
            </a:extLst>
          </p:cNvPr>
          <p:cNvSpPr txBox="1"/>
          <p:nvPr/>
        </p:nvSpPr>
        <p:spPr>
          <a:xfrm>
            <a:off x="4815840" y="914400"/>
            <a:ext cx="7223760" cy="4431983"/>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Consequences / Problems</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7DB7B9AE-0F91-19CF-CACE-8DFD93FB9E0C}"/>
              </a:ext>
            </a:extLst>
          </p:cNvPr>
          <p:cNvSpPr txBox="1"/>
          <p:nvPr/>
        </p:nvSpPr>
        <p:spPr>
          <a:xfrm>
            <a:off x="-152400" y="3576320"/>
            <a:ext cx="4511040" cy="1754326"/>
          </a:xfrm>
          <a:prstGeom prst="rect">
            <a:avLst/>
          </a:prstGeom>
          <a:noFill/>
        </p:spPr>
        <p:txBody>
          <a:bodyPr wrap="square" rtlCol="0">
            <a:spAutoFit/>
          </a:bodyPr>
          <a:lstStyle/>
          <a:p>
            <a:pPr algn="ctr"/>
            <a:r>
              <a:rPr lang="en-US" sz="5200" dirty="0">
                <a:solidFill>
                  <a:srgbClr val="FFFFCC"/>
                </a:solidFill>
                <a:latin typeface="Dreaming Outloud Pro" panose="03050502040302030504" pitchFamily="66" charset="0"/>
                <a:cs typeface="Dreaming Outloud Pro" panose="03050502040302030504" pitchFamily="66" charset="0"/>
              </a:rPr>
              <a:t>Imputed</a:t>
            </a:r>
          </a:p>
          <a:p>
            <a:pPr algn="ctr"/>
            <a:r>
              <a:rPr lang="en-US" sz="5200" dirty="0">
                <a:solidFill>
                  <a:srgbClr val="FFFFCC"/>
                </a:solidFill>
                <a:latin typeface="Dreaming Outloud Pro" panose="03050502040302030504" pitchFamily="66" charset="0"/>
                <a:cs typeface="Dreaming Outloud Pro" panose="03050502040302030504" pitchFamily="66" charset="0"/>
              </a:rPr>
              <a:t>Righteousness</a:t>
            </a:r>
          </a:p>
        </p:txBody>
      </p:sp>
      <p:sp>
        <p:nvSpPr>
          <p:cNvPr id="5" name="TextBox 4">
            <a:extLst>
              <a:ext uri="{FF2B5EF4-FFF2-40B4-BE49-F238E27FC236}">
                <a16:creationId xmlns:a16="http://schemas.microsoft.com/office/drawing/2014/main" id="{1EBB5A6E-B620-3656-7A78-65CF4447A1A4}"/>
              </a:ext>
            </a:extLst>
          </p:cNvPr>
          <p:cNvSpPr txBox="1"/>
          <p:nvPr/>
        </p:nvSpPr>
        <p:spPr>
          <a:xfrm>
            <a:off x="4805680" y="873760"/>
            <a:ext cx="7223760" cy="4431983"/>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Consequences / Problems</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4175794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0863-99BA-160B-26C9-FBF3F60E3BB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91AECC6-D851-5E45-A15F-3C187E891181}"/>
              </a:ext>
            </a:extLst>
          </p:cNvPr>
          <p:cNvSpPr txBox="1"/>
          <p:nvPr/>
        </p:nvSpPr>
        <p:spPr>
          <a:xfrm>
            <a:off x="365760" y="2072640"/>
            <a:ext cx="11541760" cy="193899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914400" lvl="1" indent="-457200">
              <a:buFont typeface="+mj-lt"/>
              <a:buAutoNum type="arabicPeriod"/>
              <a:defRPr/>
            </a:pPr>
            <a:r>
              <a:rPr lang="en-US" sz="2400" i="1" dirty="0">
                <a:solidFill>
                  <a:prstClr val="black"/>
                </a:solidFill>
                <a:latin typeface="Aptos" panose="02110004020202020204"/>
              </a:rPr>
              <a:t>Begins with idea that every man must keep the law perfectly</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Man does not (and can not)</a:t>
            </a:r>
          </a:p>
          <a:p>
            <a:pPr marL="914400" lvl="1" indent="-457200">
              <a:buFont typeface="+mj-lt"/>
              <a:buAutoNum type="arabicPeriod"/>
              <a:defRPr/>
            </a:pPr>
            <a:r>
              <a:rPr lang="en-US" sz="2400" i="1" dirty="0">
                <a:solidFill>
                  <a:prstClr val="black"/>
                </a:solidFill>
                <a:latin typeface="Aptos" panose="02110004020202020204"/>
              </a:rPr>
              <a:t>Christ did keep the law perfectly (OT law) – so God transfers that to us</a:t>
            </a:r>
          </a:p>
          <a:p>
            <a:pPr marL="914400" lvl="1" indent="-457200">
              <a:buFont typeface="+mj-lt"/>
              <a:buAutoNum type="arabicPeriod"/>
              <a:defRPr/>
            </a:pPr>
            <a:r>
              <a:rPr lang="en-US" sz="2400" i="1" dirty="0">
                <a:solidFill>
                  <a:prstClr val="black"/>
                </a:solidFill>
                <a:latin typeface="Aptos" panose="02110004020202020204"/>
              </a:rPr>
              <a:t>Yet, they charge us with legalism!</a:t>
            </a: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 name="TextBox 1">
            <a:extLst>
              <a:ext uri="{FF2B5EF4-FFF2-40B4-BE49-F238E27FC236}">
                <a16:creationId xmlns:a16="http://schemas.microsoft.com/office/drawing/2014/main" id="{5C189AE5-5C84-0E2D-B35A-AF6383F1FF59}"/>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2AA3A6BD-652E-5A2D-CFF7-C4677BCD9087}"/>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869475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0665F-9B92-FE18-32EC-A081C0E928D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947F956-97BC-0ACB-DBB3-A4FCC61EF95D}"/>
              </a:ext>
            </a:extLst>
          </p:cNvPr>
          <p:cNvSpPr txBox="1"/>
          <p:nvPr/>
        </p:nvSpPr>
        <p:spPr>
          <a:xfrm>
            <a:off x="365760" y="2072640"/>
            <a:ext cx="11541760" cy="172354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Eliminates obedience</a:t>
            </a:r>
          </a:p>
          <a:p>
            <a:pPr marL="914400" lvl="1" indent="-457200">
              <a:buFont typeface="+mj-lt"/>
              <a:buAutoNum type="arabicPeriod"/>
              <a:defRPr/>
            </a:pPr>
            <a:r>
              <a:rPr lang="en-US" sz="2400" i="1" dirty="0">
                <a:solidFill>
                  <a:prstClr val="black"/>
                </a:solidFill>
                <a:latin typeface="Aptos" panose="02110004020202020204"/>
              </a:rPr>
              <a:t>The perfect righteousness of Christ – is seen by God – not our failure</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Yet – obedience is essential</a:t>
            </a:r>
            <a:r>
              <a:rPr kumimoji="0" lang="en-US" sz="2400" i="1" u="none" strike="noStrike" kern="1200" cap="none" spc="0" normalizeH="0" noProof="0" dirty="0">
                <a:ln>
                  <a:noFill/>
                </a:ln>
                <a:solidFill>
                  <a:prstClr val="black"/>
                </a:solidFill>
                <a:effectLst/>
                <a:uLnTx/>
                <a:uFillTx/>
                <a:latin typeface="Aptos" panose="02110004020202020204"/>
                <a:ea typeface="+mn-ea"/>
                <a:cs typeface="+mn-cs"/>
              </a:rPr>
              <a:t> (Matt. 7:21; Heb. 5:8-9)</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932B355-1BE8-DFFD-6F7B-C5BED445C2BC}"/>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481501A4-635C-FCB0-D111-F3FB9289659B}"/>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812699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72A81-0C6D-45B9-6D32-999A9A6692A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51B41E-4846-90DD-FD58-136B086F02A9}"/>
              </a:ext>
            </a:extLst>
          </p:cNvPr>
          <p:cNvSpPr txBox="1"/>
          <p:nvPr/>
        </p:nvSpPr>
        <p:spPr>
          <a:xfrm>
            <a:off x="365760" y="2072640"/>
            <a:ext cx="11541760" cy="224676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Eliminates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Denies Ezek.</a:t>
            </a: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 18:20</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lvl="1" indent="-457200">
              <a:buFont typeface="+mj-lt"/>
              <a:buAutoNum type="arabicPeriod"/>
              <a:defRPr/>
            </a:pPr>
            <a:r>
              <a:rPr lang="en-US" sz="2400" i="1" dirty="0">
                <a:solidFill>
                  <a:prstClr val="black"/>
                </a:solidFill>
                <a:latin typeface="Aptos" panose="02110004020202020204"/>
              </a:rPr>
              <a:t>Neither righteousness or sin is imputed to another</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Righteousness</a:t>
            </a:r>
            <a:r>
              <a:rPr kumimoji="0" lang="en-US" sz="2400" i="1" u="none" strike="noStrike" kern="1200" cap="none" spc="0" normalizeH="0" noProof="0" dirty="0">
                <a:ln>
                  <a:noFill/>
                </a:ln>
                <a:solidFill>
                  <a:prstClr val="black"/>
                </a:solidFill>
                <a:effectLst/>
                <a:uLnTx/>
                <a:uFillTx/>
                <a:latin typeface="Aptos" panose="02110004020202020204"/>
                <a:ea typeface="+mn-ea"/>
                <a:cs typeface="+mn-cs"/>
              </a:rPr>
              <a:t> is imputed to the righteous and wickedness to the wicked</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8FFC3E7-E9F4-9CB2-9F12-824A1C9A50E6}"/>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4FBFC423-1D6B-82FA-215D-CB869466396E}"/>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427446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E4FA5-7878-4EF5-638A-2BF80FC3B1A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AB2BEFC-B56A-8403-DAA7-216280D7F014}"/>
              </a:ext>
            </a:extLst>
          </p:cNvPr>
          <p:cNvSpPr txBox="1"/>
          <p:nvPr/>
        </p:nvSpPr>
        <p:spPr>
          <a:xfrm>
            <a:off x="365760" y="2072640"/>
            <a:ext cx="11541760" cy="276998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Eliminates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Denies Ezek.</a:t>
            </a: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 18:20</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Makes God a respecter of persons</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lvl="1" indent="-457200">
              <a:buFont typeface="+mj-lt"/>
              <a:buAutoNum type="arabicPeriod"/>
              <a:defRPr/>
            </a:pPr>
            <a:r>
              <a:rPr lang="en-US" sz="2400" i="1" dirty="0">
                <a:solidFill>
                  <a:prstClr val="black"/>
                </a:solidFill>
                <a:latin typeface="Aptos" panose="02110004020202020204"/>
              </a:rPr>
              <a:t>If imputed righteousness is true, then any Christian that is lost – it is God’s fault!</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God does not respect persons (Rom. 2:11)</a:t>
            </a:r>
          </a:p>
        </p:txBody>
      </p:sp>
      <p:sp>
        <p:nvSpPr>
          <p:cNvPr id="2" name="TextBox 1">
            <a:extLst>
              <a:ext uri="{FF2B5EF4-FFF2-40B4-BE49-F238E27FC236}">
                <a16:creationId xmlns:a16="http://schemas.microsoft.com/office/drawing/2014/main" id="{020FE12D-4060-9E3C-7BDB-6EA5FFAD9B20}"/>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1AB68D64-3C15-0D1B-6594-2B1CBDF66215}"/>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44076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9727-8DB1-BBFA-A6C5-38BAFF35BA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16CB58-7E7F-72A7-A177-553073C3A121}"/>
              </a:ext>
            </a:extLst>
          </p:cNvPr>
          <p:cNvSpPr txBox="1"/>
          <p:nvPr/>
        </p:nvSpPr>
        <p:spPr>
          <a:xfrm>
            <a:off x="365760" y="2072640"/>
            <a:ext cx="11541760" cy="403187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Eliminates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Denies Ezek.</a:t>
            </a: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 18:20</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Makes God a respecter of persons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Comforts those in sin</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lvl="1" indent="-457200">
              <a:buFont typeface="+mj-lt"/>
              <a:buAutoNum type="arabicPeriod"/>
              <a:defRPr/>
            </a:pPr>
            <a:r>
              <a:rPr lang="en-US" sz="2400" i="1" dirty="0">
                <a:solidFill>
                  <a:prstClr val="black"/>
                </a:solidFill>
                <a:latin typeface="Aptos" panose="02110004020202020204"/>
              </a:rPr>
              <a:t>One who believes, teaches or practices error – comforted – if you are wrong – that’s okay</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One who sins – comforted – if you sin – that’s okay</a:t>
            </a:r>
          </a:p>
          <a:p>
            <a:pPr marL="914400" lvl="1" indent="-457200">
              <a:buFont typeface="+mj-lt"/>
              <a:buAutoNum type="arabicPeriod"/>
              <a:defRPr/>
            </a:pPr>
            <a:r>
              <a:rPr lang="en-US" sz="2400" i="1" dirty="0">
                <a:solidFill>
                  <a:prstClr val="black"/>
                </a:solidFill>
                <a:latin typeface="Aptos" panose="02110004020202020204"/>
              </a:rPr>
              <a:t>1 John 1:6-7; 2 John 9</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82E8AD20-5F2D-1DB1-4AE9-95AD057633B9}"/>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697E8AFB-50D5-CEDE-4272-FDCB8071C9A5}"/>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270854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fade">
                                      <p:cBhvr>
                                        <p:cTn id="7" dur="1000"/>
                                        <p:tgtEl>
                                          <p:spTgt spid="4">
                                            <p:txEl>
                                              <p:pRg st="9" end="9"/>
                                            </p:txEl>
                                          </p:spTgt>
                                        </p:tgtEl>
                                      </p:cBhvr>
                                    </p:animEffect>
                                    <p:anim calcmode="lin" valueType="num">
                                      <p:cBhvr>
                                        <p:cTn id="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0" end="10"/>
                                            </p:txEl>
                                          </p:spTgt>
                                        </p:tgtEl>
                                        <p:attrNameLst>
                                          <p:attrName>style.visibility</p:attrName>
                                        </p:attrNameLst>
                                      </p:cBhvr>
                                      <p:to>
                                        <p:strVal val="visible"/>
                                      </p:to>
                                    </p:set>
                                    <p:animEffect transition="in" filter="fade">
                                      <p:cBhvr>
                                        <p:cTn id="14" dur="1000"/>
                                        <p:tgtEl>
                                          <p:spTgt spid="4">
                                            <p:txEl>
                                              <p:pRg st="10" end="10"/>
                                            </p:txEl>
                                          </p:spTgt>
                                        </p:tgtEl>
                                      </p:cBhvr>
                                    </p:animEffect>
                                    <p:anim calcmode="lin" valueType="num">
                                      <p:cBhvr>
                                        <p:cTn id="1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animEffect transition="in" filter="fade">
                                      <p:cBhvr>
                                        <p:cTn id="21" dur="1000"/>
                                        <p:tgtEl>
                                          <p:spTgt spid="4">
                                            <p:txEl>
                                              <p:pRg st="11" end="11"/>
                                            </p:txEl>
                                          </p:spTgt>
                                        </p:tgtEl>
                                      </p:cBhvr>
                                    </p:animEffect>
                                    <p:anim calcmode="lin" valueType="num">
                                      <p:cBhvr>
                                        <p:cTn id="22"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66B80-41BB-9986-96D7-5D89526B61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7574991-996F-4078-B764-8AFB4EC01C7B}"/>
              </a:ext>
            </a:extLst>
          </p:cNvPr>
          <p:cNvSpPr txBox="1"/>
          <p:nvPr/>
        </p:nvSpPr>
        <p:spPr>
          <a:xfrm>
            <a:off x="365760" y="2072640"/>
            <a:ext cx="11541760" cy="418576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Based on a false concept of salvation by perfect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Eliminates obedience</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Denies Ezek.</a:t>
            </a: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 18:20</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Makes God a respecter of persons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Comforts those in sin</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lang="en-US" sz="1000" b="1" baseline="0" dirty="0">
              <a:solidFill>
                <a:prstClr val="black"/>
              </a:solidFill>
              <a:latin typeface="Aptos" panose="02110004020202020204"/>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noProof="0" dirty="0">
                <a:ln>
                  <a:noFill/>
                </a:ln>
                <a:solidFill>
                  <a:prstClr val="black"/>
                </a:solidFill>
                <a:effectLst/>
                <a:uLnTx/>
                <a:uFillTx/>
                <a:latin typeface="Aptos" panose="02110004020202020204"/>
                <a:ea typeface="+mn-ea"/>
                <a:cs typeface="+mn-cs"/>
              </a:rPr>
              <a:t>Righteous while still a sinner</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lvl="1" indent="-457200">
              <a:buFont typeface="+mj-lt"/>
              <a:buAutoNum type="arabicPeriod"/>
              <a:defRPr/>
            </a:pPr>
            <a:r>
              <a:rPr lang="en-US" sz="2400" i="1" dirty="0">
                <a:solidFill>
                  <a:prstClr val="black"/>
                </a:solidFill>
                <a:latin typeface="Aptos" panose="02110004020202020204"/>
              </a:rPr>
              <a:t>The Christian is still a sinner – not forgiven all of he does (at least some argue)</a:t>
            </a:r>
          </a:p>
          <a:p>
            <a:pPr marL="914400" lvl="1" indent="-457200">
              <a:buFont typeface="+mj-lt"/>
              <a:buAutoNum type="arabicPeriod"/>
              <a:defRPr/>
            </a:pPr>
            <a:r>
              <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rPr>
              <a:t>The umbrella of the perfect</a:t>
            </a:r>
            <a:r>
              <a:rPr kumimoji="0" lang="en-US" sz="2400" i="1" u="none" strike="noStrike" kern="1200" cap="none" spc="0" normalizeH="0" noProof="0" dirty="0">
                <a:ln>
                  <a:noFill/>
                </a:ln>
                <a:solidFill>
                  <a:prstClr val="black"/>
                </a:solidFill>
                <a:effectLst/>
                <a:uLnTx/>
                <a:uFillTx/>
                <a:latin typeface="Aptos" panose="02110004020202020204"/>
                <a:ea typeface="+mn-ea"/>
                <a:cs typeface="+mn-cs"/>
              </a:rPr>
              <a:t> righteousness of Christ covers all that</a:t>
            </a:r>
          </a:p>
          <a:p>
            <a:pPr marL="914400" lvl="1" indent="-457200">
              <a:buFont typeface="+mj-lt"/>
              <a:buAutoNum type="arabicPeriod"/>
              <a:defRPr/>
            </a:pPr>
            <a:r>
              <a:rPr lang="en-US" sz="2400" i="1" baseline="0" dirty="0">
                <a:solidFill>
                  <a:prstClr val="black"/>
                </a:solidFill>
                <a:latin typeface="Aptos" panose="02110004020202020204"/>
              </a:rPr>
              <a:t>Compare</a:t>
            </a:r>
            <a:r>
              <a:rPr lang="en-US" sz="2400" i="1" dirty="0">
                <a:solidFill>
                  <a:prstClr val="black"/>
                </a:solidFill>
                <a:latin typeface="Aptos" panose="02110004020202020204"/>
              </a:rPr>
              <a:t> 1 John 3:7</a:t>
            </a:r>
            <a:endParaRPr kumimoji="0" lang="en-US" sz="240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100FBC69-0A2F-2D0C-222B-1A45A182F82C}"/>
              </a:ext>
            </a:extLst>
          </p:cNvPr>
          <p:cNvSpPr txBox="1"/>
          <p:nvPr/>
        </p:nvSpPr>
        <p:spPr>
          <a:xfrm>
            <a:off x="2611120" y="65024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
        <p:nvSpPr>
          <p:cNvPr id="3" name="TextBox 2">
            <a:extLst>
              <a:ext uri="{FF2B5EF4-FFF2-40B4-BE49-F238E27FC236}">
                <a16:creationId xmlns:a16="http://schemas.microsoft.com/office/drawing/2014/main" id="{674F752A-2EB6-570D-EE3D-9C46FB0D3FAA}"/>
              </a:ext>
            </a:extLst>
          </p:cNvPr>
          <p:cNvSpPr txBox="1"/>
          <p:nvPr/>
        </p:nvSpPr>
        <p:spPr>
          <a:xfrm>
            <a:off x="2600960" y="629920"/>
            <a:ext cx="8686800" cy="707886"/>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rPr>
              <a:t>Consequences / Problems</a:t>
            </a:r>
            <a:endParaRPr kumimoji="0" lang="en-US" sz="10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ongenial SemiBold" panose="02000503040000020004" pitchFamily="2" charset="0"/>
              <a:ea typeface="+mn-ea"/>
              <a:cs typeface="Dreaming Outloud Pro" panose="03050502040302030504" pitchFamily="66" charset="0"/>
            </a:endParaRPr>
          </a:p>
        </p:txBody>
      </p:sp>
    </p:spTree>
    <p:extLst>
      <p:ext uri="{BB962C8B-B14F-4D97-AF65-F5344CB8AC3E}">
        <p14:creationId xmlns:p14="http://schemas.microsoft.com/office/powerpoint/2010/main" val="4059398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animEffect transition="in" filter="fade">
                                      <p:cBhvr>
                                        <p:cTn id="7" dur="1000"/>
                                        <p:tgtEl>
                                          <p:spTgt spid="4">
                                            <p:txEl>
                                              <p:pRg st="11" end="11"/>
                                            </p:txEl>
                                          </p:spTgt>
                                        </p:tgtEl>
                                      </p:cBhvr>
                                    </p:animEffect>
                                    <p:anim calcmode="lin" valueType="num">
                                      <p:cBhvr>
                                        <p:cTn id="8"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2" end="12"/>
                                            </p:txEl>
                                          </p:spTgt>
                                        </p:tgtEl>
                                        <p:attrNameLst>
                                          <p:attrName>style.visibility</p:attrName>
                                        </p:attrNameLst>
                                      </p:cBhvr>
                                      <p:to>
                                        <p:strVal val="visible"/>
                                      </p:to>
                                    </p:set>
                                    <p:animEffect transition="in" filter="fade">
                                      <p:cBhvr>
                                        <p:cTn id="14" dur="1000"/>
                                        <p:tgtEl>
                                          <p:spTgt spid="4">
                                            <p:txEl>
                                              <p:pRg st="12" end="12"/>
                                            </p:txEl>
                                          </p:spTgt>
                                        </p:tgtEl>
                                      </p:cBhvr>
                                    </p:animEffect>
                                    <p:anim calcmode="lin" valueType="num">
                                      <p:cBhvr>
                                        <p:cTn id="15"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3" end="13"/>
                                            </p:txEl>
                                          </p:spTgt>
                                        </p:tgtEl>
                                        <p:attrNameLst>
                                          <p:attrName>style.visibility</p:attrName>
                                        </p:attrNameLst>
                                      </p:cBhvr>
                                      <p:to>
                                        <p:strVal val="visible"/>
                                      </p:to>
                                    </p:set>
                                    <p:animEffect transition="in" filter="fade">
                                      <p:cBhvr>
                                        <p:cTn id="21" dur="1000"/>
                                        <p:tgtEl>
                                          <p:spTgt spid="4">
                                            <p:txEl>
                                              <p:pRg st="13" end="13"/>
                                            </p:txEl>
                                          </p:spTgt>
                                        </p:tgtEl>
                                      </p:cBhvr>
                                    </p:animEffect>
                                    <p:anim calcmode="lin" valueType="num">
                                      <p:cBhvr>
                                        <p:cTn id="22"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A23A3-1C4E-B4E9-3917-A00CA02DDF8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50C306-9C01-FFB7-2501-214CCA8AC6BC}"/>
              </a:ext>
            </a:extLst>
          </p:cNvPr>
          <p:cNvSpPr txBox="1"/>
          <p:nvPr/>
        </p:nvSpPr>
        <p:spPr>
          <a:xfrm>
            <a:off x="4815840" y="914400"/>
            <a:ext cx="7223760" cy="4431983"/>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p>
          <a:p>
            <a:pPr marL="400050" indent="-400050">
              <a:buFont typeface="+mj-lt"/>
              <a:buAutoNum type="romanUcPeriod"/>
            </a:pPr>
            <a:endParaRPr lang="en-US" sz="14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Consequences / Problems</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926E540A-13F2-B238-F825-DC0A9343D688}"/>
              </a:ext>
            </a:extLst>
          </p:cNvPr>
          <p:cNvSpPr txBox="1"/>
          <p:nvPr/>
        </p:nvSpPr>
        <p:spPr>
          <a:xfrm>
            <a:off x="-152400" y="3576320"/>
            <a:ext cx="4511040" cy="1754326"/>
          </a:xfrm>
          <a:prstGeom prst="rect">
            <a:avLst/>
          </a:prstGeom>
          <a:noFill/>
        </p:spPr>
        <p:txBody>
          <a:bodyPr wrap="square" rtlCol="0">
            <a:spAutoFit/>
          </a:bodyPr>
          <a:lstStyle/>
          <a:p>
            <a:pPr algn="ctr"/>
            <a:r>
              <a:rPr lang="en-US" sz="5200" dirty="0">
                <a:solidFill>
                  <a:srgbClr val="FFFFCC"/>
                </a:solidFill>
                <a:latin typeface="Dreaming Outloud Pro" panose="03050502040302030504" pitchFamily="66" charset="0"/>
                <a:cs typeface="Dreaming Outloud Pro" panose="03050502040302030504" pitchFamily="66" charset="0"/>
              </a:rPr>
              <a:t>Imputed</a:t>
            </a:r>
          </a:p>
          <a:p>
            <a:pPr algn="ctr"/>
            <a:r>
              <a:rPr lang="en-US" sz="5200" dirty="0">
                <a:solidFill>
                  <a:srgbClr val="FFFFCC"/>
                </a:solidFill>
                <a:latin typeface="Dreaming Outloud Pro" panose="03050502040302030504" pitchFamily="66" charset="0"/>
                <a:cs typeface="Dreaming Outloud Pro" panose="03050502040302030504" pitchFamily="66" charset="0"/>
              </a:rPr>
              <a:t>Righteousness</a:t>
            </a:r>
          </a:p>
        </p:txBody>
      </p:sp>
      <p:sp>
        <p:nvSpPr>
          <p:cNvPr id="5" name="TextBox 4">
            <a:extLst>
              <a:ext uri="{FF2B5EF4-FFF2-40B4-BE49-F238E27FC236}">
                <a16:creationId xmlns:a16="http://schemas.microsoft.com/office/drawing/2014/main" id="{BA17697E-ED30-F753-9461-EC957409C4F7}"/>
              </a:ext>
            </a:extLst>
          </p:cNvPr>
          <p:cNvSpPr txBox="1"/>
          <p:nvPr/>
        </p:nvSpPr>
        <p:spPr>
          <a:xfrm>
            <a:off x="4805680" y="873760"/>
            <a:ext cx="7223760" cy="4431983"/>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Calvinism’s Concept of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Some Brethren teach Imputed Righteousness</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Romans 4 Abused</a:t>
            </a:r>
          </a:p>
          <a:p>
            <a:pPr marL="400050" indent="-400050">
              <a:buFont typeface="+mj-lt"/>
              <a:buAutoNum type="romanUcPeriod"/>
            </a:pPr>
            <a:endParaRPr lang="en-US" sz="14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Consequences / Problems</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478508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A8C3-C0BC-133E-184E-643F6C6B33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3384D6-6460-7B2A-5892-23548C6C0519}"/>
              </a:ext>
            </a:extLst>
          </p:cNvPr>
          <p:cNvSpPr txBox="1"/>
          <p:nvPr/>
        </p:nvSpPr>
        <p:spPr>
          <a:xfrm>
            <a:off x="355600" y="3952240"/>
            <a:ext cx="3373120" cy="923330"/>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A Series</a:t>
            </a:r>
          </a:p>
        </p:txBody>
      </p:sp>
      <p:sp>
        <p:nvSpPr>
          <p:cNvPr id="3" name="TextBox 2">
            <a:extLst>
              <a:ext uri="{FF2B5EF4-FFF2-40B4-BE49-F238E27FC236}">
                <a16:creationId xmlns:a16="http://schemas.microsoft.com/office/drawing/2014/main" id="{068522A3-1B7D-C0A9-9CF4-ADE5E0306E03}"/>
              </a:ext>
            </a:extLst>
          </p:cNvPr>
          <p:cNvSpPr txBox="1"/>
          <p:nvPr/>
        </p:nvSpPr>
        <p:spPr>
          <a:xfrm>
            <a:off x="4953002" y="1005840"/>
            <a:ext cx="7040880" cy="4462760"/>
          </a:xfrm>
          <a:prstGeom prst="rect">
            <a:avLst/>
          </a:prstGeom>
          <a:noFill/>
        </p:spPr>
        <p:txBody>
          <a:bodyPr wrap="square" rtlCol="0">
            <a:spAutoFit/>
          </a:bodyPr>
          <a:lstStyle/>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Sin (Nov. 10)</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Grace (Nov. 17)</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Man’s Ability to Obey (Nov. 24)</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Are We Under Law? (Dec. 1)</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Faith and Works (Dec. 8)</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How the Sinner is Forgiven (Dec. 15)</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Imputed Righteousness (Dec. 22)</a:t>
            </a:r>
          </a:p>
        </p:txBody>
      </p:sp>
    </p:spTree>
    <p:extLst>
      <p:ext uri="{BB962C8B-B14F-4D97-AF65-F5344CB8AC3E}">
        <p14:creationId xmlns:p14="http://schemas.microsoft.com/office/powerpoint/2010/main" val="3989250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4086</TotalTime>
  <Words>1917</Words>
  <Application>Microsoft Office PowerPoint</Application>
  <PresentationFormat>Widescreen</PresentationFormat>
  <Paragraphs>332</Paragraphs>
  <Slides>33</Slides>
  <Notes>8</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33</vt:i4>
      </vt:variant>
    </vt:vector>
  </HeadingPairs>
  <TitlesOfParts>
    <vt:vector size="48" baseType="lpstr">
      <vt:lpstr>Arial</vt:lpstr>
      <vt:lpstr>Dreaming Outloud Pro</vt:lpstr>
      <vt:lpstr>Wingdings</vt:lpstr>
      <vt:lpstr>Aptos Display</vt:lpstr>
      <vt:lpstr>Times New Roman</vt:lpstr>
      <vt:lpstr>Calibri</vt:lpstr>
      <vt:lpstr>Maiandra GD</vt:lpstr>
      <vt:lpstr>Calibri Light</vt:lpstr>
      <vt:lpstr>Trade Gothic Inline</vt:lpstr>
      <vt:lpstr>Congenial SemiBold</vt:lpstr>
      <vt:lpstr>Aptos</vt:lpstr>
      <vt:lpstr>Office Theme</vt:lpstr>
      <vt:lpstr>Custom Design</vt:lpstr>
      <vt:lpstr>1_Custom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9</cp:revision>
  <cp:lastPrinted>2024-11-24T20:55:36Z</cp:lastPrinted>
  <dcterms:created xsi:type="dcterms:W3CDTF">2024-11-08T16:24:57Z</dcterms:created>
  <dcterms:modified xsi:type="dcterms:W3CDTF">2024-12-22T22:16:49Z</dcterms:modified>
</cp:coreProperties>
</file>