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43"/>
  </p:notesMasterIdLst>
  <p:sldIdLst>
    <p:sldId id="262" r:id="rId4"/>
    <p:sldId id="270" r:id="rId5"/>
    <p:sldId id="321" r:id="rId6"/>
    <p:sldId id="261" r:id="rId7"/>
    <p:sldId id="337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8" r:id="rId16"/>
    <p:sldId id="322" r:id="rId17"/>
    <p:sldId id="327" r:id="rId18"/>
    <p:sldId id="339" r:id="rId19"/>
    <p:sldId id="340" r:id="rId20"/>
    <p:sldId id="341" r:id="rId21"/>
    <p:sldId id="342" r:id="rId22"/>
    <p:sldId id="343" r:id="rId23"/>
    <p:sldId id="344" r:id="rId24"/>
    <p:sldId id="348" r:id="rId25"/>
    <p:sldId id="345" r:id="rId26"/>
    <p:sldId id="346" r:id="rId27"/>
    <p:sldId id="347" r:id="rId28"/>
    <p:sldId id="349" r:id="rId29"/>
    <p:sldId id="350" r:id="rId30"/>
    <p:sldId id="323" r:id="rId31"/>
    <p:sldId id="328" r:id="rId32"/>
    <p:sldId id="351" r:id="rId33"/>
    <p:sldId id="352" r:id="rId34"/>
    <p:sldId id="308" r:id="rId35"/>
    <p:sldId id="324" r:id="rId36"/>
    <p:sldId id="329" r:id="rId37"/>
    <p:sldId id="354" r:id="rId38"/>
    <p:sldId id="355" r:id="rId39"/>
    <p:sldId id="356" r:id="rId40"/>
    <p:sldId id="325" r:id="rId41"/>
    <p:sldId id="280" r:id="rId42"/>
  </p:sldIdLst>
  <p:sldSz cx="12192000" cy="6858000"/>
  <p:notesSz cx="7004050" cy="9290050"/>
  <p:embeddedFontLst>
    <p:embeddedFont>
      <p:font typeface="Congenial SemiBold" panose="02000503040000020004" pitchFamily="2" charset="0"/>
      <p:bold r:id="rId44"/>
      <p:boldItalic r:id="rId45"/>
    </p:embeddedFont>
    <p:embeddedFont>
      <p:font typeface="Dreaming Outloud Pro" panose="03050502040302030504" pitchFamily="66" charset="0"/>
      <p:regular r:id="rId46"/>
      <p:italic r:id="rId47"/>
    </p:embeddedFont>
    <p:embeddedFont>
      <p:font typeface="Trade Gothic Inline" panose="020B0504030203020204" pitchFamily="34" charset="0"/>
      <p:regular r:id="rId48"/>
      <p:bold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4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4.fntdata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2.fntdata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1.fntdata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5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3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3FC1F428-CC9A-4702-9FFE-26584DBDFFD8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6D2440F4-B94E-4850-BC70-D8755DB23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mmanuelphaeton?utm_content=creditCopyText&amp;utm_medium=referral&amp;utm_source=unsplash" TargetMode="External"/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an-open-book-sitting-on-top-of-a-table-YgjfNWAhFMg?utm_content=creditCopyText&amp;utm_medium=referral&amp;utm_source=unsplash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DF217-A1C1-94F6-B531-3BDC10405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B2443B-CD69-276C-FAE4-2B7D24462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00EAEF-48F0-FC43-FDDE-2FECC32181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090E65-3582-357B-5836-378458723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73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7904C-AF36-766D-F54C-0CCEAF959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10FD85-4451-DD6B-3D68-8D50E90E4B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AEDABF-5D68-AB1A-A689-53801A23D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B46BA-8E8D-C0F3-7F44-927D562697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B05ED-9398-CFB4-B6C3-59F3780F3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2311C9-D57F-34A3-FD97-E2B415D3E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BA75C8-9580-14A0-8158-77AE1B35C8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37D4D7-255B-D6A0-AC70-7AD91FC67E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302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EFAFE-E085-55D8-7A51-8D92614E0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8F853D-650E-67DF-3D0C-73A9AE8B7F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1AEA66-03CA-D599-A014-2FAFE666FA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5F5FD-4AFE-A6C4-8E0A-F49F450791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1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454F0-2D7D-C06F-7EC8-8D0FF30B4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03F6F0-BD09-2957-28F0-CB6E14B01E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B99D13-E068-35B6-BDAA-176A6CA40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C8226-B080-1B4D-0950-4634647D25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7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49F22-51E4-1EEB-CD3D-2D09512D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CE4BAD-725D-7ACE-6A01-BAF6122753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268E88-F2C5-DC2D-DE07-8FA666E1F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646D8D-99C6-E265-30F2-5A2FB8D8E1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440F4-B94E-4850-BC70-D8755DB2368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46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8F8C9-D494-6DA8-2F4C-CD1D7F2C8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2C3F58-0165-0E99-5DE9-95666911E8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598E88-D1D2-1076-B109-F9590C4074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/>
              <a:t>Photo by </a:t>
            </a:r>
            <a:r>
              <a:rPr lang="en-US" dirty="0">
                <a:hlinkClick r:id="rId3"/>
              </a:rPr>
              <a:t>Emmanuel Phaeton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44B44-CD5B-6D63-EFAB-50299FDF28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042">
              <a:defRPr/>
            </a:pPr>
            <a:fld id="{6D2440F4-B94E-4850-BC70-D8755DB23687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31042">
                <a:defRPr/>
              </a:pPr>
              <a:t>39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3188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93125-6167-6D2A-A524-8E3EBD17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35D0A5-B56F-12A9-1352-257E1F90B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96504-2267-EFBB-3B6A-18F2C9FE7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E3663-5CC6-1400-9A0C-D8D4C688F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2AC1B-0ED1-46AF-1CFE-3A6AC749E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6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B3AB6-31CC-77D9-B678-81DE43ECB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2E748-765A-2B1E-9C81-6496B07C3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04685-A6CE-415B-6103-75E4A3CA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5EA6E-099C-E4F3-06D2-7F0E5E81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928D1-7C4A-B257-DEC4-4A31DA083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31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C1EC1-9D99-D536-7FB0-85705D2BC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D052F-EAC8-A4FE-AA3E-13ABC626C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7FB31-EDD8-67D2-92D3-C2113A71C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6D54F-EF59-1B4A-B186-CEE8CA6B9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CCF6E-6005-52A8-D43D-2955F51D5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59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84A93-F11E-7ADA-B44E-985C317A3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CEA20-3CEC-13F0-15B5-EEFB1E807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3C63B7-5AA2-F429-CCB1-020EC4F7D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256A1E-6D0C-39F7-39E5-A8BFBBFCA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3D9772-13AD-6A48-6F74-0644C9426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B71C5-0437-520B-5F18-5B8408C01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24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C5C1-CFE5-8A67-6578-5ED6EEA50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3A44F-3FDE-79CE-535B-B9C4AB31C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788EB-03CF-689B-4AE1-59B21B604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BE3A3D-4AA7-B9E1-8FC5-9764E73F0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69F6DB-8AE4-067F-984E-C5DB30FDA9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C2EA92-9FEE-C091-C64C-8594F98EC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33314D-7880-4334-34A8-C9A686996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71EECE-D7A7-26EB-1803-7D5B6B69E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45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D1A51-25E4-2647-5879-8DD9286A4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D53580-25FA-AE97-2593-46BFE4377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D5B3A8-FB15-09AF-D007-7A6E65325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F22B79-8BA8-EA8F-5DF2-2570B3CA3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03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13CACD-AA58-73E3-3079-D2FC6BDD1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74D68C-1F0A-26AE-5F64-89550B706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A0C24-1D30-7CB8-0A82-E6445B204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75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0DB01-114D-6B77-39CC-9F4B5A22F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2E192-879F-35BF-38DC-DF6F27057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55D56-EC15-267A-8434-474146E43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1AE869-418F-F696-B04D-D9252800C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F4FFA-35F5-81B5-2816-A5335C0CF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189054-0D3D-A6D6-BBF7-643E439B2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49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6C3A6-A0A5-32A3-56AE-649F9E29C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E6F8F7-4D66-3DE0-2487-B68727BFB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D454A-2F2B-B872-0B50-763C41DC2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D5131-7496-31B0-4213-6E7FB07F5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B4640-FE1A-CA26-F81D-5DA9A0E0E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112B7-FCBB-5314-1BC3-5A3593D0E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15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53FE3-B8F0-163A-C12A-0355B290E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0CD078-BAA9-E795-0659-4D04301B0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5F1BC-CA16-25D1-A41D-4C028B621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8F215-374A-416B-CF57-F6B7AE5D4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3BCD3-8BCE-21C8-6CB9-B5056DED4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01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22F378-CFA5-CB0B-8CC1-1C00A62B5C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F38D5B-F3E0-D6C0-FDBB-907289A45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50A9F-1F84-0EFA-96DE-93E073E26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C373-09AC-47C4-8E41-2A7A52F54B5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9431F-284B-2D6A-5F85-308394B5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6477B-4A8D-1453-B735-AD3B488A1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0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C9D4C-6D01-93E9-EC8C-B289B23B31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DDAB06-6A21-22AD-1C16-4A763D6B29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7DC20-1F99-92EB-C10C-75F929FBD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61C75-CB1C-F353-5470-61E6A00C2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68F06-EA8E-0922-6DF0-401073B6C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6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92E58-4F9D-87E7-20BF-B4A15C90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1A61B-C8B0-F033-A55C-720BC7BCA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7E413-EFA9-40A8-F0C9-1B0C63905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48F02-0C54-3027-AC8F-F17A0F94E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41AE2-48C0-FA78-A722-18CB4779F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57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64374-9A55-DF85-62BB-FF3D4B4B4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8B63A-F7ED-1DD2-7515-1FCB78C0E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BCF96-59BE-128F-AC20-46F6C0897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0EE80-B523-5103-9AA9-3A337980F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4BD33-CA0A-6846-8DB9-05C9C0674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00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F461E-2C24-093A-3BA3-B508E50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4CF22-729D-4F66-E9F0-171870563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A3D1C5-64A6-6AAF-2AA6-908458419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660129-F102-5B0E-3FB5-5BC2B479A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012B0-9732-4025-3AE3-F58C27EE7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59194A-1537-135C-5B66-CA30975E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9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80A88-0C3F-992C-D3B8-70076B641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13AA7-3ABD-8447-1496-08E715EAB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ACC3A-ACF8-204D-01D7-7DF4D21A9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963846-955C-03BB-DDCA-6B360B1B81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F72B7-53FC-222F-3499-A31C22DA74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28CECF-76E7-2D77-AA3C-6E64E603C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BA1EA9-D736-2E8B-2B1B-907FF3B31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CF06F3-76D5-B3BD-DCB7-4924170F5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64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03A23-F8E9-B045-A6AC-903583C93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695F10-D270-93FE-AC16-A9C5AAA1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975890-2088-ABE4-29DB-81972157D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DF590A-1041-3361-B86D-AF9F647FD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262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8C7402-54AA-52C3-40EF-E81983D69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F4547D-3046-5C53-4352-2BA09B20B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0963B-D58E-5B1C-2694-B61B76B94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76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C98B2-13BF-0931-9B95-46858A7D4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EE054-2E2C-B88C-CEFC-2FDD62C2A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2F58B-4A5A-AE61-164E-374B707BC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F171A-B315-181F-F197-6B8D0B2A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616FC6-4236-1DC9-052E-34F3ED2C8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DB08A-297C-B6BE-0A96-F7829C46F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61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84B84-860D-A19D-53FE-14B237FCE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34F9F9-86CF-9CB4-E46E-91AEBE3E5B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B0587-D06E-5BFA-BF70-187AA7084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D3561-4A68-EC47-509F-A37440A0C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C2BD4-F7D0-B472-DC43-2F1281E08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67A63-473B-160F-C83F-86316E3B4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71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43CCE-E3B0-5965-D6AE-F1881A591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16DD51-2D07-7E57-25B8-348B82C18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52F7A-AF52-B34C-8E5E-C90F4644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61961-461F-CAC3-9169-FB3F89A09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53509-FD46-87F6-FFA9-8B354C9DD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87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FC94D-CDBC-BEDA-3DDC-05139F71E6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7E6B3D-6691-2DC9-246F-7DAF089C91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270A8-9E78-5D1B-8ADB-9C1F86D85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9314-6092-4E43-A748-D28D267C053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9403A-C8D2-767C-9752-620391B7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60F27-FA8D-6CD4-449C-7856F39F9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643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61744-65D0-8197-E772-45A0BD8E6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10DBD-7A9E-AEA9-2D6A-DC240773E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2078F-316B-3F5D-AF4E-5E95A7B7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30313-D677-186D-5F22-6290BFDD5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16FA1-010C-D79C-D7E0-58B37C677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22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A4DFD-FC64-83BF-FE14-985037D8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710E1-E0C9-5292-0A69-FC7C85F5D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9DAE9-8265-10B6-6AC7-B63971B2E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0A132-68F9-7834-FDB2-9BD98FA4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C4739-000B-95A7-74D3-E91A8DC6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82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0F5C-87A7-E551-BB78-19D0E62E6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17D3A-3859-3178-5C7F-065C8241F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12AF-DB93-9C4E-088B-4A55D42B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04B4B-EC88-DF0D-7835-459247577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9C97A-7CD4-1FCB-6793-3E423039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56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A95B-810C-2D3F-01EF-3D6AE153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A4237-AE09-0869-1A9F-9C20434A8C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22A15-D090-4A4C-674D-3B87640A2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CC551A-AFBB-ABB0-563F-BBD7DB5E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3B32D-3424-7939-25A6-F89C275F2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30BB1-9B6F-61CD-AC43-A96FC7D8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CA4CA-ED34-7800-C964-FD6D1AE4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9AB1-0720-2373-FD1C-5DA167C52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AB0DF-442D-1302-D90E-EA0D75FE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F544F5-1CB5-07B4-6840-537CEDD50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786F43-A5B7-C611-C093-CDF27E572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DD1373-EA3B-2E3B-E661-0BAD306AE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0853C1-042B-453C-5198-7326E5AC6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91B16C-FD58-8DA6-D3DD-9B319BE4F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38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955D-6FC3-A954-C37E-96299607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21695-C393-119C-41CC-764FF4B3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AA0BF-C768-700F-257B-E489AE31D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1228B3-71E9-97E1-E5C6-6923E13B1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30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AAE404-0A5C-635A-C635-DDADD148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A500AC-A60E-04A1-B104-5FD602BF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8A341-B82C-A3BA-98EB-8D7EBDB1B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719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EEDC2-2C99-73A7-51A0-0F420092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91C30-C7F7-E1C9-1C65-1227C7611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ECED9-0A77-EF9C-6AB5-81CF2CD2B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EF10F-0BD1-4F46-D005-B51646372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A0CD9-3A94-37D2-012B-2A048144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F1AC4-9A9A-96EC-1A2A-81499918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273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A65E2-3426-22C4-E4C8-5EEB719DF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947073-8366-E371-02A6-246063F73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60128-5FDA-6D3A-97C1-AF3DEEA20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44BF8-BEC2-7C98-74E2-CBECC5F3C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F9CB3-CD36-7B65-669B-6B079D048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19EF-697C-DF4B-7B5B-428D0C166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13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5A4B-ED7E-D47F-34AB-AD26FF41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220B8-E75D-25D2-BFB3-7589E5887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D2170-112A-9AA2-AD04-D21FD03F1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94927-5CDC-366E-B00E-9159098BB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34768-4F3B-9608-FE61-7DB2F7E87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5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B770BB-2BD8-D4E0-407C-DEE9E44E4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D1707-DE5B-2D6F-A3CA-20B1EA644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3638C-6695-7FA3-0797-B3F94C38D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530D0-5061-365A-DA43-C7AF30D8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B2A45-FCA5-D1D7-C953-E6F62B09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32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651BF7-D979-B4DD-099C-B44E2057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936DFB-747F-F3E1-48F5-3FDB904DF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2939E-3DC3-F760-30AC-51F0D75E08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52C373-09AC-47C4-8E41-2A7A52F54B5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67F92-0F6A-253C-628E-A4FF648CD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9EFCD-0EDF-C9B5-EA06-748A094D7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73B836-3B60-4040-A1C0-5FF885F1614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E5C88E-7F34-CAD6-02CE-CBCC9F9D18C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39BDF4-EDEE-7816-0E59-84183A0FECE7}"/>
              </a:ext>
            </a:extLst>
          </p:cNvPr>
          <p:cNvSpPr/>
          <p:nvPr userDrawn="1"/>
        </p:nvSpPr>
        <p:spPr>
          <a:xfrm>
            <a:off x="162159" y="471483"/>
            <a:ext cx="3542829" cy="25288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9500"/>
              </a:lnSpc>
            </a:pPr>
            <a:r>
              <a:rPr lang="en-US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ade Gothic Inline" panose="020B0504030203020204" pitchFamily="34" charset="0"/>
                <a:cs typeface="Dreaming Outloud Pro" panose="03050502040302030504" pitchFamily="66" charset="0"/>
              </a:rPr>
              <a:t>Sin &amp;</a:t>
            </a:r>
          </a:p>
          <a:p>
            <a:pPr algn="ctr">
              <a:lnSpc>
                <a:spcPts val="9500"/>
              </a:lnSpc>
            </a:pPr>
            <a:r>
              <a:rPr lang="en-US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ade Gothic Inline" panose="020B0504030203020204" pitchFamily="34" charset="0"/>
                <a:cs typeface="Dreaming Outloud Pro" panose="03050502040302030504" pitchFamily="66" charset="0"/>
              </a:rPr>
              <a:t>Grace</a:t>
            </a:r>
          </a:p>
        </p:txBody>
      </p:sp>
    </p:spTree>
    <p:extLst>
      <p:ext uri="{BB962C8B-B14F-4D97-AF65-F5344CB8AC3E}">
        <p14:creationId xmlns:p14="http://schemas.microsoft.com/office/powerpoint/2010/main" val="204218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FE2C2F-41DD-664A-DF66-9D30B5D8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26CD9-8F9A-E4BD-A432-AE93D42BD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7B393-7121-A68C-36FE-CD24446880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A79314-6092-4E43-A748-D28D267C053B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E1714-9C7E-6119-E9AE-DA9ED05FC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10A38-604E-BB4B-EE7B-8F3717606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3759D9-EDA3-4E0C-AAD0-EFC8AAD75A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close-up of a book&#10;&#10;Description automatically generated">
            <a:extLst>
              <a:ext uri="{FF2B5EF4-FFF2-40B4-BE49-F238E27FC236}">
                <a16:creationId xmlns:a16="http://schemas.microsoft.com/office/drawing/2014/main" id="{D7A035AA-1681-B856-08EE-8669C7581CA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3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">
              <a:schemeClr val="tx1"/>
            </a:gs>
            <a:gs pos="27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8947C-8494-34FB-3E27-B46CBD88D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55A4C-1613-7EEC-1B2A-AC70473A2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E46E2-7935-DCC8-D571-78297E2EC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FF228-E32F-4F68-AA99-6A0350749FCE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BCAC9-C6EC-E9D7-9677-DD109F02F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4B170-DBD4-B05B-7B5A-C1F858372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close-up of a book&#10;&#10;Description automatically generated">
            <a:extLst>
              <a:ext uri="{FF2B5EF4-FFF2-40B4-BE49-F238E27FC236}">
                <a16:creationId xmlns:a16="http://schemas.microsoft.com/office/drawing/2014/main" id="{4B8EA0F8-ECDA-7BED-F6EB-2A18556D814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6703"/>
            <a:ext cx="1865978" cy="1243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C263A46-2F26-C497-363C-75CE2BE3CF30}"/>
              </a:ext>
            </a:extLst>
          </p:cNvPr>
          <p:cNvSpPr/>
          <p:nvPr userDrawn="1"/>
        </p:nvSpPr>
        <p:spPr>
          <a:xfrm>
            <a:off x="838200" y="365125"/>
            <a:ext cx="10515600" cy="1325563"/>
          </a:xfrm>
          <a:prstGeom prst="roundRect">
            <a:avLst>
              <a:gd name="adj" fmla="val 7766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2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BFD00-D0B1-BAF9-974F-3C739C912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7AFC59-D011-B0ED-B6BC-AF6721CFCD5F}"/>
              </a:ext>
            </a:extLst>
          </p:cNvPr>
          <p:cNvSpPr txBox="1"/>
          <p:nvPr/>
        </p:nvSpPr>
        <p:spPr>
          <a:xfrm>
            <a:off x="355600" y="3952240"/>
            <a:ext cx="337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 Series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3F025A-E521-E632-04D0-B7EAB362A15C}"/>
              </a:ext>
            </a:extLst>
          </p:cNvPr>
          <p:cNvSpPr txBox="1"/>
          <p:nvPr/>
        </p:nvSpPr>
        <p:spPr>
          <a:xfrm>
            <a:off x="4953002" y="1005840"/>
            <a:ext cx="70408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Nature of Sin (Nov. 10)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Nature of Grace (Nov. 17)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Man’s Ability to Obey (Nov. 24)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We Under Law? (Dec. 1)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Faith and Works (Dec. 8)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How the Sinner is Forgiven (Dec. 15)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Imputed Righteousness (Dec. 22)</a:t>
            </a:r>
          </a:p>
        </p:txBody>
      </p:sp>
    </p:spTree>
    <p:extLst>
      <p:ext uri="{BB962C8B-B14F-4D97-AF65-F5344CB8AC3E}">
        <p14:creationId xmlns:p14="http://schemas.microsoft.com/office/powerpoint/2010/main" val="3462769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96EDB-B65F-6341-9BD8-4F153BE4D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E1475A-9AF3-ADDC-DE77-4801B5A2B32B}"/>
              </a:ext>
            </a:extLst>
          </p:cNvPr>
          <p:cNvSpPr txBox="1"/>
          <p:nvPr/>
        </p:nvSpPr>
        <p:spPr>
          <a:xfrm>
            <a:off x="812800" y="367714"/>
            <a:ext cx="1053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Are Christians Under Law?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93111F-853A-C267-1282-6AC768BCE9EC}"/>
              </a:ext>
            </a:extLst>
          </p:cNvPr>
          <p:cNvSpPr txBox="1"/>
          <p:nvPr/>
        </p:nvSpPr>
        <p:spPr>
          <a:xfrm>
            <a:off x="614979" y="1788758"/>
            <a:ext cx="10962042" cy="3039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Old erroneous idea: Christians are not under law (but grace)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05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Seems to surface with each new generation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05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Often, some young Christians – get excited about rejection of “law keeping” – great emphasis on grace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05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Part of the “uncertain sounds” we hear today</a:t>
            </a:r>
          </a:p>
        </p:txBody>
      </p:sp>
    </p:spTree>
    <p:extLst>
      <p:ext uri="{BB962C8B-B14F-4D97-AF65-F5344CB8AC3E}">
        <p14:creationId xmlns:p14="http://schemas.microsoft.com/office/powerpoint/2010/main" val="1504796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56AE9-11DA-E9EF-2FFA-D08309750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CA54B7-5705-381E-78F2-1378A361AB11}"/>
              </a:ext>
            </a:extLst>
          </p:cNvPr>
          <p:cNvSpPr txBox="1"/>
          <p:nvPr/>
        </p:nvSpPr>
        <p:spPr>
          <a:xfrm>
            <a:off x="4815840" y="91440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79EEC7-E809-9261-54D6-5AB628C6637F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Are We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Under Law?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B691AC-3666-A433-71C3-AE83BA1A1A06}"/>
              </a:ext>
            </a:extLst>
          </p:cNvPr>
          <p:cNvSpPr txBox="1"/>
          <p:nvPr/>
        </p:nvSpPr>
        <p:spPr>
          <a:xfrm>
            <a:off x="4805680" y="883920"/>
            <a:ext cx="722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147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8B1B29-636D-8CC0-0CD9-DD348135D3FD}"/>
              </a:ext>
            </a:extLst>
          </p:cNvPr>
          <p:cNvSpPr txBox="1"/>
          <p:nvPr/>
        </p:nvSpPr>
        <p:spPr>
          <a:xfrm>
            <a:off x="365760" y="2072640"/>
            <a:ext cx="11541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Statements being made today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93C2DE-9B49-72DD-0C5C-5DFAE9096112}"/>
              </a:ext>
            </a:extLst>
          </p:cNvPr>
          <p:cNvSpPr txBox="1"/>
          <p:nvPr/>
        </p:nvSpPr>
        <p:spPr>
          <a:xfrm>
            <a:off x="3271520" y="37592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786508-D96F-C61D-42CC-555A83B59726}"/>
              </a:ext>
            </a:extLst>
          </p:cNvPr>
          <p:cNvSpPr txBox="1"/>
          <p:nvPr/>
        </p:nvSpPr>
        <p:spPr>
          <a:xfrm>
            <a:off x="3271520" y="34544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5BB9A7-8693-1FA3-8F4D-4602C51E7FFA}"/>
              </a:ext>
            </a:extLst>
          </p:cNvPr>
          <p:cNvSpPr txBox="1"/>
          <p:nvPr/>
        </p:nvSpPr>
        <p:spPr>
          <a:xfrm>
            <a:off x="1143000" y="3039666"/>
            <a:ext cx="10276840" cy="3108543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“We are not saved by keeping God’s law”</a:t>
            </a:r>
          </a:p>
          <a:p>
            <a:pPr algn="ctr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“Salvation is not obtained by law keeping”</a:t>
            </a:r>
          </a:p>
          <a:p>
            <a:pPr algn="ctr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“God justifies human beings on faith, not adherence to law”</a:t>
            </a:r>
          </a:p>
          <a:p>
            <a:pPr algn="ctr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“No law brings eternal life”</a:t>
            </a:r>
          </a:p>
          <a:p>
            <a:pPr algn="ctr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“We cannot be saved by any law – old or new”</a:t>
            </a:r>
          </a:p>
          <a:p>
            <a:pPr algn="ctr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“We are no longer under a covenant characterized by law”</a:t>
            </a:r>
          </a:p>
          <a:p>
            <a:pPr algn="ctr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“Any law is powerless to save”</a:t>
            </a:r>
          </a:p>
        </p:txBody>
      </p:sp>
    </p:spTree>
    <p:extLst>
      <p:ext uri="{BB962C8B-B14F-4D97-AF65-F5344CB8AC3E}">
        <p14:creationId xmlns:p14="http://schemas.microsoft.com/office/powerpoint/2010/main" val="3131222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C18C1-A589-D042-FA81-41BD92BC0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DCCC1D-16EC-3CB8-3569-35A5483F2FFE}"/>
              </a:ext>
            </a:extLst>
          </p:cNvPr>
          <p:cNvSpPr txBox="1"/>
          <p:nvPr/>
        </p:nvSpPr>
        <p:spPr>
          <a:xfrm>
            <a:off x="3271520" y="37592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6A917A-9CAF-DA2A-FB63-150B596038DE}"/>
              </a:ext>
            </a:extLst>
          </p:cNvPr>
          <p:cNvSpPr txBox="1"/>
          <p:nvPr/>
        </p:nvSpPr>
        <p:spPr>
          <a:xfrm>
            <a:off x="3271520" y="34544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3228A0-2095-0258-661D-DA7C001D1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627" y="2659827"/>
            <a:ext cx="9606746" cy="24823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5185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15F5C-0B81-0FE9-9226-AB8A59723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A7DBD1-F5BF-8AC4-9F7D-7F2B263C5D75}"/>
              </a:ext>
            </a:extLst>
          </p:cNvPr>
          <p:cNvSpPr txBox="1"/>
          <p:nvPr/>
        </p:nvSpPr>
        <p:spPr>
          <a:xfrm>
            <a:off x="3271520" y="37592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C17383-6AF6-E57E-7078-EA6AA223FE6D}"/>
              </a:ext>
            </a:extLst>
          </p:cNvPr>
          <p:cNvSpPr txBox="1"/>
          <p:nvPr/>
        </p:nvSpPr>
        <p:spPr>
          <a:xfrm>
            <a:off x="3271520" y="34544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84B5DD-F36F-C48A-2DFA-9DBDE68DF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840" y="2931160"/>
            <a:ext cx="9926320" cy="17710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1581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4D4C6-2825-297F-1BC0-55E074D5D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12E388-6993-422C-2A38-880EEAC4DF17}"/>
              </a:ext>
            </a:extLst>
          </p:cNvPr>
          <p:cNvSpPr txBox="1"/>
          <p:nvPr/>
        </p:nvSpPr>
        <p:spPr>
          <a:xfrm>
            <a:off x="3271520" y="37592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12EAE7-C4D2-A7A7-1DEF-0D1D6B666225}"/>
              </a:ext>
            </a:extLst>
          </p:cNvPr>
          <p:cNvSpPr txBox="1"/>
          <p:nvPr/>
        </p:nvSpPr>
        <p:spPr>
          <a:xfrm>
            <a:off x="3271520" y="34544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1779C5-1F9A-7C57-423A-DEE2E92D4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919" y="2341879"/>
            <a:ext cx="9979309" cy="35610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331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83C45-AB26-9DEC-8F5E-22A17B6F7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C0743-39A1-C974-C94A-E66F7340B6C7}"/>
              </a:ext>
            </a:extLst>
          </p:cNvPr>
          <p:cNvSpPr txBox="1"/>
          <p:nvPr/>
        </p:nvSpPr>
        <p:spPr>
          <a:xfrm>
            <a:off x="3271520" y="37592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53924A-A15C-175F-49AD-BE2A8E79602A}"/>
              </a:ext>
            </a:extLst>
          </p:cNvPr>
          <p:cNvSpPr txBox="1"/>
          <p:nvPr/>
        </p:nvSpPr>
        <p:spPr>
          <a:xfrm>
            <a:off x="3271520" y="34544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549DC7B6-6B33-9D5B-6E4C-40BC2D5EA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20" y="2338486"/>
            <a:ext cx="10575069" cy="19185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CDFB9304-53EA-2A97-0557-250C67A44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" y="4569751"/>
            <a:ext cx="10483629" cy="7632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956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3F57B-0B16-D884-A577-7DD92AEFF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CF7B94-485B-A038-119B-C6C176C3BCF4}"/>
              </a:ext>
            </a:extLst>
          </p:cNvPr>
          <p:cNvSpPr txBox="1"/>
          <p:nvPr/>
        </p:nvSpPr>
        <p:spPr>
          <a:xfrm>
            <a:off x="3271520" y="37592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8CABE0-2901-1D42-9D6B-A2C4CC692627}"/>
              </a:ext>
            </a:extLst>
          </p:cNvPr>
          <p:cNvSpPr txBox="1"/>
          <p:nvPr/>
        </p:nvSpPr>
        <p:spPr>
          <a:xfrm>
            <a:off x="3271520" y="34544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2D582B-AA72-4387-40FB-BE9C21F2B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63" y="2473960"/>
            <a:ext cx="10010274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688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59171-1A84-8DD9-DFB8-6C67AB902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5F59DD-97F9-BF81-DFD8-B2ACF6EE4F27}"/>
              </a:ext>
            </a:extLst>
          </p:cNvPr>
          <p:cNvSpPr txBox="1"/>
          <p:nvPr/>
        </p:nvSpPr>
        <p:spPr>
          <a:xfrm>
            <a:off x="3271520" y="37592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9AB9AB-0B8B-AAA6-4F4E-F51DC1EAFFE0}"/>
              </a:ext>
            </a:extLst>
          </p:cNvPr>
          <p:cNvSpPr txBox="1"/>
          <p:nvPr/>
        </p:nvSpPr>
        <p:spPr>
          <a:xfrm>
            <a:off x="3271520" y="34544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A24556-97F8-12A2-126F-1AC80153D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99" y="2807176"/>
            <a:ext cx="9847957" cy="12436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6707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C1E3B-0E3E-7674-C4FD-DF05755BF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87636E-DE10-0E10-FA92-C0F84A13EBD6}"/>
              </a:ext>
            </a:extLst>
          </p:cNvPr>
          <p:cNvSpPr txBox="1"/>
          <p:nvPr/>
        </p:nvSpPr>
        <p:spPr>
          <a:xfrm>
            <a:off x="3271520" y="37592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27B732-D7D0-FBCB-3AFF-DDC057673A0E}"/>
              </a:ext>
            </a:extLst>
          </p:cNvPr>
          <p:cNvSpPr txBox="1"/>
          <p:nvPr/>
        </p:nvSpPr>
        <p:spPr>
          <a:xfrm>
            <a:off x="3271520" y="34544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541FA7-C8D2-AFEF-369E-880FFEA54C29}"/>
              </a:ext>
            </a:extLst>
          </p:cNvPr>
          <p:cNvSpPr txBox="1"/>
          <p:nvPr/>
        </p:nvSpPr>
        <p:spPr>
          <a:xfrm>
            <a:off x="1286123" y="2551946"/>
            <a:ext cx="99508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Talk about “law keeping” &amp; “legalism” – as opposed to grace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Make it an either-or proposition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BF4D459-88E0-9AAA-7C8F-4185D7F8940C}"/>
              </a:ext>
            </a:extLst>
          </p:cNvPr>
          <p:cNvSpPr/>
          <p:nvPr/>
        </p:nvSpPr>
        <p:spPr>
          <a:xfrm>
            <a:off x="2230120" y="4023360"/>
            <a:ext cx="3200400" cy="182880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Law Keeping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“Legalism”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D905620-7E93-0986-C1EA-B19ABA07FB5B}"/>
              </a:ext>
            </a:extLst>
          </p:cNvPr>
          <p:cNvSpPr/>
          <p:nvPr/>
        </p:nvSpPr>
        <p:spPr>
          <a:xfrm>
            <a:off x="7011890" y="4023360"/>
            <a:ext cx="3200400" cy="182880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Depend on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Grace of God</a:t>
            </a:r>
          </a:p>
        </p:txBody>
      </p:sp>
      <p:sp>
        <p:nvSpPr>
          <p:cNvPr id="7" name="Left-Right Arrow 4">
            <a:extLst>
              <a:ext uri="{FF2B5EF4-FFF2-40B4-BE49-F238E27FC236}">
                <a16:creationId xmlns:a16="http://schemas.microsoft.com/office/drawing/2014/main" id="{065D52A2-4E2D-9818-D46E-D5BE6BB11263}"/>
              </a:ext>
            </a:extLst>
          </p:cNvPr>
          <p:cNvSpPr/>
          <p:nvPr/>
        </p:nvSpPr>
        <p:spPr>
          <a:xfrm>
            <a:off x="5125720" y="4366260"/>
            <a:ext cx="2209800" cy="1143000"/>
          </a:xfrm>
          <a:prstGeom prst="leftRightArrow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568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03B47-F309-0696-6234-6A0ED85FC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F8E3EB-B60C-264C-C657-4C5954D8C625}"/>
              </a:ext>
            </a:extLst>
          </p:cNvPr>
          <p:cNvSpPr txBox="1"/>
          <p:nvPr/>
        </p:nvSpPr>
        <p:spPr>
          <a:xfrm>
            <a:off x="3271520" y="37592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B47405-20CD-5B59-0CAD-516648A69F15}"/>
              </a:ext>
            </a:extLst>
          </p:cNvPr>
          <p:cNvSpPr txBox="1"/>
          <p:nvPr/>
        </p:nvSpPr>
        <p:spPr>
          <a:xfrm>
            <a:off x="3271520" y="34544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What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is being said and why)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72C017-FF20-BFBA-309C-4E598E22E522}"/>
              </a:ext>
            </a:extLst>
          </p:cNvPr>
          <p:cNvSpPr txBox="1"/>
          <p:nvPr/>
        </p:nvSpPr>
        <p:spPr>
          <a:xfrm rot="21095949">
            <a:off x="2517139" y="4461397"/>
            <a:ext cx="6553200" cy="181588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“We are not saved by keeping God’s law”</a:t>
            </a:r>
          </a:p>
          <a:p>
            <a:pPr algn="ctr"/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“Salvation is not obtained by law keeping”</a:t>
            </a:r>
          </a:p>
          <a:p>
            <a:pPr algn="ctr"/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“God justifies human beings on faith, not adherence to law”</a:t>
            </a:r>
          </a:p>
          <a:p>
            <a:pPr algn="ctr"/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“No law brings eternal life”</a:t>
            </a:r>
          </a:p>
          <a:p>
            <a:pPr algn="ctr"/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“We cannot be saved by any law – old or new”</a:t>
            </a:r>
          </a:p>
          <a:p>
            <a:pPr algn="ctr"/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“We are no longer under a covenant characterized by law”</a:t>
            </a:r>
          </a:p>
          <a:p>
            <a:pPr algn="ctr"/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“Any law is powerless to save”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419E3F-2854-86C0-0056-3F952FD867C0}"/>
              </a:ext>
            </a:extLst>
          </p:cNvPr>
          <p:cNvSpPr txBox="1"/>
          <p:nvPr/>
        </p:nvSpPr>
        <p:spPr>
          <a:xfrm>
            <a:off x="1132840" y="2305615"/>
            <a:ext cx="101142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2800" dirty="0"/>
              <a:t>When challenged: “Oh no. We are not saying we are not under law at all!”</a:t>
            </a:r>
          </a:p>
          <a:p>
            <a:pPr marL="457200" indent="-457200">
              <a:buFont typeface="Wingdings" pitchFamily="2" charset="2"/>
              <a:buChar char="q"/>
            </a:pPr>
            <a:endParaRPr lang="en-US" sz="1400" dirty="0"/>
          </a:p>
          <a:p>
            <a:pPr marL="457200" indent="-457200">
              <a:buFont typeface="Wingdings" pitchFamily="2" charset="2"/>
              <a:buChar char="q"/>
            </a:pPr>
            <a:r>
              <a:rPr lang="en-US" sz="2800" dirty="0"/>
              <a:t>At best: </a:t>
            </a:r>
            <a:r>
              <a:rPr lang="en-US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 Careless Statements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/>
              <a:t>– leave wrong message!</a:t>
            </a:r>
          </a:p>
        </p:txBody>
      </p:sp>
    </p:spTree>
    <p:extLst>
      <p:ext uri="{BB962C8B-B14F-4D97-AF65-F5344CB8AC3E}">
        <p14:creationId xmlns:p14="http://schemas.microsoft.com/office/powerpoint/2010/main" val="1502331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47875-869D-3F75-4ECF-D6381CC5E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098DE7-979B-7CBE-FA7C-81267DEB09F6}"/>
              </a:ext>
            </a:extLst>
          </p:cNvPr>
          <p:cNvSpPr txBox="1"/>
          <p:nvPr/>
        </p:nvSpPr>
        <p:spPr>
          <a:xfrm>
            <a:off x="365760" y="2072640"/>
            <a:ext cx="11541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Statements being made today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Aptos" panose="02110004020202020204"/>
              </a:rPr>
              <a:t>Why all the talk about not being under law?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Offsets any plea for strict adherence / conformity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God will not hold us to legal requirements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Makes room / allowances: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</a:rPr>
              <a:t>Teaching – with which we strongly disagree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</a:rPr>
              <a:t>Practices – we admit are not in Bible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</a:rPr>
              <a:t>Loose living – moral questions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B90365-7CFF-DACB-9EC7-4758CA12BA0E}"/>
              </a:ext>
            </a:extLst>
          </p:cNvPr>
          <p:cNvSpPr txBox="1"/>
          <p:nvPr/>
        </p:nvSpPr>
        <p:spPr>
          <a:xfrm>
            <a:off x="3271520" y="37592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Removing Law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(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What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 is being said and why)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1E0D4B-7F10-34CA-3761-E39D56D59EDC}"/>
              </a:ext>
            </a:extLst>
          </p:cNvPr>
          <p:cNvSpPr txBox="1"/>
          <p:nvPr/>
        </p:nvSpPr>
        <p:spPr>
          <a:xfrm>
            <a:off x="3271520" y="345440"/>
            <a:ext cx="722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Removing Law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(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What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Dreaming Outloud Pro" panose="03050502040302030504" pitchFamily="66" charset="0"/>
              </a:rPr>
              <a:t> is being said and why)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516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520FA-0247-EC6D-2FCE-41C84CE0B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0060B2-279D-8A08-74D6-38736ED0CB63}"/>
              </a:ext>
            </a:extLst>
          </p:cNvPr>
          <p:cNvSpPr txBox="1"/>
          <p:nvPr/>
        </p:nvSpPr>
        <p:spPr>
          <a:xfrm>
            <a:off x="4815840" y="914400"/>
            <a:ext cx="7223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Under Law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7C769A-E9C6-312A-7B83-0AC22404BD62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Are We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Under Law?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06ADD6-B358-BB12-49FD-4E0E91A44E87}"/>
              </a:ext>
            </a:extLst>
          </p:cNvPr>
          <p:cNvSpPr txBox="1"/>
          <p:nvPr/>
        </p:nvSpPr>
        <p:spPr>
          <a:xfrm>
            <a:off x="4815840" y="883920"/>
            <a:ext cx="7223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Under Law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342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5F0CE-E4B0-391E-848C-EC9A79766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C0DB45-4CB1-577F-D3D6-AF86B4566A1E}"/>
              </a:ext>
            </a:extLst>
          </p:cNvPr>
          <p:cNvSpPr txBox="1"/>
          <p:nvPr/>
        </p:nvSpPr>
        <p:spPr>
          <a:xfrm>
            <a:off x="365760" y="2072640"/>
            <a:ext cx="11541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subject to  law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D9456A-6DF9-9FA4-CCA9-8D7439EDEA43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FECEFF-F145-0290-3E83-5534DE7CD78C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B64364-52F6-8D94-5A84-1D5EE197B195}"/>
              </a:ext>
            </a:extLst>
          </p:cNvPr>
          <p:cNvSpPr txBox="1"/>
          <p:nvPr/>
        </p:nvSpPr>
        <p:spPr>
          <a:xfrm>
            <a:off x="2219102" y="3286760"/>
            <a:ext cx="7753795" cy="1538883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Rom 8:2</a:t>
            </a: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For the 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of the Spirit of life in Christ Jesus has made me free from the law of sin and death. </a:t>
            </a:r>
          </a:p>
        </p:txBody>
      </p:sp>
    </p:spTree>
    <p:extLst>
      <p:ext uri="{BB962C8B-B14F-4D97-AF65-F5344CB8AC3E}">
        <p14:creationId xmlns:p14="http://schemas.microsoft.com/office/powerpoint/2010/main" val="1979249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3D77D-13E4-F435-BEAE-15A110147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36F5F6-10C8-7B2C-B6E8-7DB89F1287A7}"/>
              </a:ext>
            </a:extLst>
          </p:cNvPr>
          <p:cNvSpPr txBox="1"/>
          <p:nvPr/>
        </p:nvSpPr>
        <p:spPr>
          <a:xfrm>
            <a:off x="365760" y="2072640"/>
            <a:ext cx="11541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subject to  law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5751CD-F8C3-817B-AEBD-22B48C0B5860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4ACB7F-00C8-B776-E33E-1892FC5D2378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C0AA6D-A694-4F8A-B943-8619CD4B3F7F}"/>
              </a:ext>
            </a:extLst>
          </p:cNvPr>
          <p:cNvSpPr txBox="1"/>
          <p:nvPr/>
        </p:nvSpPr>
        <p:spPr>
          <a:xfrm>
            <a:off x="2259742" y="3103880"/>
            <a:ext cx="7753795" cy="196977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2800" b="1" u="sng" dirty="0" err="1">
                <a:latin typeface="Times New Roman" pitchFamily="18" charset="0"/>
                <a:cs typeface="Times New Roman" pitchFamily="18" charset="0"/>
              </a:rPr>
              <a:t>Cor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 9:21</a:t>
            </a:r>
          </a:p>
          <a:p>
            <a:pPr algn="ctr"/>
            <a:endParaRPr lang="en-US" sz="10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to those who are without law, as without law (not being without law toward God, but 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under law toward Christ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), that I might win those who are without law; </a:t>
            </a:r>
          </a:p>
        </p:txBody>
      </p:sp>
    </p:spTree>
    <p:extLst>
      <p:ext uri="{BB962C8B-B14F-4D97-AF65-F5344CB8AC3E}">
        <p14:creationId xmlns:p14="http://schemas.microsoft.com/office/powerpoint/2010/main" val="1540119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48728-65ED-749E-9D1B-004383E4E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967969-42CB-0815-F271-4521FB577A80}"/>
              </a:ext>
            </a:extLst>
          </p:cNvPr>
          <p:cNvSpPr txBox="1"/>
          <p:nvPr/>
        </p:nvSpPr>
        <p:spPr>
          <a:xfrm>
            <a:off x="365760" y="2072640"/>
            <a:ext cx="11541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subject to  law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5201AD-0524-8648-39AC-068990DF868B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9F04BE-DEE2-65C8-3DD0-4D1759CA46AE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389FFA-9BF1-3253-3CBA-C4CB9F303378}"/>
              </a:ext>
            </a:extLst>
          </p:cNvPr>
          <p:cNvSpPr/>
          <p:nvPr/>
        </p:nvSpPr>
        <p:spPr>
          <a:xfrm>
            <a:off x="1759791" y="3429000"/>
            <a:ext cx="8753698" cy="110799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Gal 6:2</a:t>
            </a: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Bear one another's burdens, and so fulfill the 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law of Christ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66795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2CDFF-B113-7984-5B0F-8BFAF98EA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B7A942-0A9E-465E-6790-37E62EADC177}"/>
              </a:ext>
            </a:extLst>
          </p:cNvPr>
          <p:cNvSpPr txBox="1"/>
          <p:nvPr/>
        </p:nvSpPr>
        <p:spPr>
          <a:xfrm>
            <a:off x="365760" y="2072640"/>
            <a:ext cx="11541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subject to  law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991C2D-D684-E3D3-2BBC-3B394022617F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7F056E-04A7-E949-6086-DED70D102DB1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54303F-79D5-6B0C-E0F5-94D43BDB3B83}"/>
              </a:ext>
            </a:extLst>
          </p:cNvPr>
          <p:cNvSpPr/>
          <p:nvPr/>
        </p:nvSpPr>
        <p:spPr>
          <a:xfrm>
            <a:off x="2098040" y="3105150"/>
            <a:ext cx="8077200" cy="196977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James 1:25</a:t>
            </a: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But he who looks into the perfect 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law of liberty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and continues in it, and is not a forgetful hearer but a doer of the work, this one will be blessed in what he does.</a:t>
            </a:r>
          </a:p>
        </p:txBody>
      </p:sp>
    </p:spTree>
    <p:extLst>
      <p:ext uri="{BB962C8B-B14F-4D97-AF65-F5344CB8AC3E}">
        <p14:creationId xmlns:p14="http://schemas.microsoft.com/office/powerpoint/2010/main" val="2047671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E82C9-2D98-797C-C793-C3C72D83A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72B133-B3E7-A863-D9C1-2847C690047A}"/>
              </a:ext>
            </a:extLst>
          </p:cNvPr>
          <p:cNvSpPr txBox="1"/>
          <p:nvPr/>
        </p:nvSpPr>
        <p:spPr>
          <a:xfrm>
            <a:off x="365760" y="2072640"/>
            <a:ext cx="11541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subject to  law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5B72E5-4BFC-D20A-D2B4-1877115598A9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C0002C-C825-8011-3F8B-06F2F86E5984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78DFEE-1E05-6118-5CC8-AECBF74C4D7F}"/>
              </a:ext>
            </a:extLst>
          </p:cNvPr>
          <p:cNvSpPr/>
          <p:nvPr/>
        </p:nvSpPr>
        <p:spPr>
          <a:xfrm>
            <a:off x="2362200" y="3134360"/>
            <a:ext cx="7467600" cy="1538883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James 2:12</a:t>
            </a: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So speak and so do as those who will be judged by the 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law of liberty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63117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B67F2-046D-FB7C-C31E-B4AAD82F2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C5CA48-EA1E-AC6B-50B7-CD4A6F81BA16}"/>
              </a:ext>
            </a:extLst>
          </p:cNvPr>
          <p:cNvSpPr txBox="1"/>
          <p:nvPr/>
        </p:nvSpPr>
        <p:spPr>
          <a:xfrm>
            <a:off x="365760" y="2072640"/>
            <a:ext cx="11541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subject to  law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C4421C-AAD1-9BAC-83AA-C840F8C0EDB0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2AF1D9-EAB8-36BF-AA71-8AE1ABEB3AB8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1C21F8-42AF-4F34-33A0-17967C0DA48B}"/>
              </a:ext>
            </a:extLst>
          </p:cNvPr>
          <p:cNvSpPr/>
          <p:nvPr/>
        </p:nvSpPr>
        <p:spPr>
          <a:xfrm>
            <a:off x="2326640" y="3093720"/>
            <a:ext cx="7620000" cy="196977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1 John 3:4</a:t>
            </a:r>
          </a:p>
          <a:p>
            <a:pPr algn="ctr"/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Whosoever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committeth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sin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transgresseth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also the 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for sin is the transgression of the 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KJV</a:t>
            </a:r>
          </a:p>
        </p:txBody>
      </p:sp>
    </p:spTree>
    <p:extLst>
      <p:ext uri="{BB962C8B-B14F-4D97-AF65-F5344CB8AC3E}">
        <p14:creationId xmlns:p14="http://schemas.microsoft.com/office/powerpoint/2010/main" val="2773375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9F7F6-F67E-91C4-82F3-364E0BB2F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9E6947-F3B6-3253-C80E-E047BD041A00}"/>
              </a:ext>
            </a:extLst>
          </p:cNvPr>
          <p:cNvSpPr txBox="1"/>
          <p:nvPr/>
        </p:nvSpPr>
        <p:spPr>
          <a:xfrm>
            <a:off x="365760" y="2072640"/>
            <a:ext cx="11541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subject to  law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5B9C5B-E6EE-469C-1D37-7ED61C30BE3A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D1A2BC-C04E-36D9-BCDB-50C6FEA3EFBC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D2826C-D43F-487B-9941-D09D6DC4F8B9}"/>
              </a:ext>
            </a:extLst>
          </p:cNvPr>
          <p:cNvSpPr/>
          <p:nvPr/>
        </p:nvSpPr>
        <p:spPr>
          <a:xfrm>
            <a:off x="2019300" y="3166110"/>
            <a:ext cx="8153400" cy="196977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2 Tim 2:5</a:t>
            </a: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if a man also strive for masteries, yet is he not crowned, except he strive 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lawfully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KJV</a:t>
            </a:r>
          </a:p>
        </p:txBody>
      </p:sp>
    </p:spTree>
    <p:extLst>
      <p:ext uri="{BB962C8B-B14F-4D97-AF65-F5344CB8AC3E}">
        <p14:creationId xmlns:p14="http://schemas.microsoft.com/office/powerpoint/2010/main" val="3956480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8BE8C-B3C2-69A7-E6CC-45D54A361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B49961-C9E6-C604-E709-F1F908798419}"/>
              </a:ext>
            </a:extLst>
          </p:cNvPr>
          <p:cNvSpPr txBox="1"/>
          <p:nvPr/>
        </p:nvSpPr>
        <p:spPr>
          <a:xfrm>
            <a:off x="365760" y="2072640"/>
            <a:ext cx="11541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subject to  law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God’s word is law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129CC3-713E-0279-277A-D529D8745EE0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521066-8F71-2CAC-F9D8-575A7ADDD14B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FF3BFB-EECE-1C5A-89BB-3D8F4A6B0F88}"/>
              </a:ext>
            </a:extLst>
          </p:cNvPr>
          <p:cNvSpPr/>
          <p:nvPr/>
        </p:nvSpPr>
        <p:spPr>
          <a:xfrm>
            <a:off x="1831340" y="3071416"/>
            <a:ext cx="8610600" cy="283154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Isa 2:3</a:t>
            </a:r>
          </a:p>
          <a:p>
            <a:pPr algn="ctr"/>
            <a:endParaRPr lang="en-US" sz="10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Many people shall come and say, "Come, and let us go up to the mountain of the LORD, To the house of the God of Jacob; He will teach us His ways, And we shall walk in His paths." For out of Zion shall go forth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the law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And the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word of the LORD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from Jerusalem. </a:t>
            </a:r>
          </a:p>
        </p:txBody>
      </p:sp>
    </p:spTree>
    <p:extLst>
      <p:ext uri="{BB962C8B-B14F-4D97-AF65-F5344CB8AC3E}">
        <p14:creationId xmlns:p14="http://schemas.microsoft.com/office/powerpoint/2010/main" val="2539339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92E6D-7E47-59A4-A5F4-A9234280D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522C7D-0450-B01F-90B4-15AB940DA027}"/>
              </a:ext>
            </a:extLst>
          </p:cNvPr>
          <p:cNvSpPr txBox="1"/>
          <p:nvPr/>
        </p:nvSpPr>
        <p:spPr>
          <a:xfrm>
            <a:off x="365760" y="2072640"/>
            <a:ext cx="11541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subject to  law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God’s word is law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8E4B90-88D2-8637-94DE-89F8FB5F8B0A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ED9AFA-D637-9C42-ADED-5D7818874A4B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62185D-ED73-7A6E-096B-A8115AA71D82}"/>
              </a:ext>
            </a:extLst>
          </p:cNvPr>
          <p:cNvSpPr/>
          <p:nvPr/>
        </p:nvSpPr>
        <p:spPr>
          <a:xfrm>
            <a:off x="2059940" y="3098800"/>
            <a:ext cx="8153400" cy="32624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Psalm 19:7-8</a:t>
            </a: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7 The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law of the LORD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perfect, converting the soul; The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testimony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of the LORD is sure, making wise the simple;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8 The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statutes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of the LORD are right, rejoicing the heart; The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commandment of the LORD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pure, enlightening the eyes; </a:t>
            </a:r>
          </a:p>
        </p:txBody>
      </p:sp>
    </p:spTree>
    <p:extLst>
      <p:ext uri="{BB962C8B-B14F-4D97-AF65-F5344CB8AC3E}">
        <p14:creationId xmlns:p14="http://schemas.microsoft.com/office/powerpoint/2010/main" val="919610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D6986-97A1-467B-EAB0-E90FEAD16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CAA170-7256-FABF-47DE-667B3EA72AA1}"/>
              </a:ext>
            </a:extLst>
          </p:cNvPr>
          <p:cNvSpPr txBox="1"/>
          <p:nvPr/>
        </p:nvSpPr>
        <p:spPr>
          <a:xfrm>
            <a:off x="365760" y="2072640"/>
            <a:ext cx="11541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subject to  law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God’s word is law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CDAAEA-2242-3E32-64FF-6BE212145504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AC4A7B-2634-37E2-A68E-856476AA573B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DF8389-48BF-BAD5-194D-1AEF8BC9F5FF}"/>
              </a:ext>
            </a:extLst>
          </p:cNvPr>
          <p:cNvSpPr/>
          <p:nvPr/>
        </p:nvSpPr>
        <p:spPr>
          <a:xfrm>
            <a:off x="1905000" y="3365917"/>
            <a:ext cx="8382000" cy="255454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Psalm 119:1, 9</a:t>
            </a:r>
          </a:p>
          <a:p>
            <a:pPr algn="ctr"/>
            <a:endParaRPr lang="en-US" sz="10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 Blessed are the undefiled in the way, Who walk in the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law of the LORD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! </a:t>
            </a: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9 How can a young man cleanse his way? By taking heed according to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Your word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24072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94472-E415-DB74-BA77-CD07E5142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F2D3F1-B260-8518-4335-3D38F24BED50}"/>
              </a:ext>
            </a:extLst>
          </p:cNvPr>
          <p:cNvSpPr txBox="1"/>
          <p:nvPr/>
        </p:nvSpPr>
        <p:spPr>
          <a:xfrm>
            <a:off x="365760" y="2072640"/>
            <a:ext cx="11541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subject to  law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God’s word is law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0AA678-9AE6-746E-E389-5EB689882FC2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E8515-E2FE-3D88-D7A1-CA28A38B832A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723346-3D0B-0263-07AB-869F0BAF02A5}"/>
              </a:ext>
            </a:extLst>
          </p:cNvPr>
          <p:cNvSpPr/>
          <p:nvPr/>
        </p:nvSpPr>
        <p:spPr>
          <a:xfrm>
            <a:off x="1676400" y="2919353"/>
            <a:ext cx="8839200" cy="3847207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err="1">
                <a:latin typeface="Times New Roman" pitchFamily="18" charset="0"/>
                <a:cs typeface="Times New Roman" pitchFamily="18" charset="0"/>
              </a:rPr>
              <a:t>Jer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 31:31-34</a:t>
            </a:r>
          </a:p>
          <a:p>
            <a:pPr algn="ctr"/>
            <a:endParaRPr lang="en-US" sz="10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31 "Behold, the days are coming, says the LORD, when I will make a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new covenant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with the house of Israel and with the house of Judah-- </a:t>
            </a: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33 But this is the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covenant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that I will make with the house of Israel after those days, says the LORD: I will put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My law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 their minds, and write it on their hearts; and I will be their God, and they shall be My people. </a:t>
            </a:r>
          </a:p>
        </p:txBody>
      </p:sp>
    </p:spTree>
    <p:extLst>
      <p:ext uri="{BB962C8B-B14F-4D97-AF65-F5344CB8AC3E}">
        <p14:creationId xmlns:p14="http://schemas.microsoft.com/office/powerpoint/2010/main" val="430979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20988-2ED4-8B10-E1D9-258DCFF4A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AA0660-3A7E-817B-4FAF-10CACA42F9B1}"/>
              </a:ext>
            </a:extLst>
          </p:cNvPr>
          <p:cNvSpPr txBox="1"/>
          <p:nvPr/>
        </p:nvSpPr>
        <p:spPr>
          <a:xfrm>
            <a:off x="365760" y="2072640"/>
            <a:ext cx="11541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subject to  law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God’s word is law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Obedience suggest commands / law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Must obey to enter kingdom (Matt. 7:21)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Must obey to have eternal life (Heb. 5:8-9)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Must do commandments to enter heaven (Rev. 22:14)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5D5530-880D-8846-4EE1-5736678D2225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F76D73-DAA0-BE92-D945-ED833EC8AFCF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972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2C800-08F7-A3D2-4C6A-A3D46F88C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48D59E-B826-1D81-2091-B575343C3F1F}"/>
              </a:ext>
            </a:extLst>
          </p:cNvPr>
          <p:cNvSpPr txBox="1"/>
          <p:nvPr/>
        </p:nvSpPr>
        <p:spPr>
          <a:xfrm>
            <a:off x="365760" y="2072640"/>
            <a:ext cx="11541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are subject to  law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God’s word is law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Obedience suggest commands / law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Law is not opposed to grace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Grace does not mean we are not subject to law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</a:rPr>
              <a:t>Salvation is by grace (Eph. 2:5, 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</a:rPr>
              <a:t>Grace provides forgiveness when violate the law</a:t>
            </a:r>
          </a:p>
          <a:p>
            <a:pPr lvl="1"/>
            <a:r>
              <a:rPr lang="en-US" sz="2400" i="1" dirty="0">
                <a:solidFill>
                  <a:prstClr val="black"/>
                </a:solidFill>
              </a:rPr>
              <a:t>2.  Grace of God teaches us what to do (Titus 2:11-12)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83D016-A170-FF5A-F676-AFCBA9AF7FC0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5B674D-F5DE-7EF3-5417-8306A5F0F1D4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Under Law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Principles and Passages Ignored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056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37819-2EFC-C84A-5149-C542EFE05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9ABB55-DA0F-7F66-2CA7-6EB2CC844344}"/>
              </a:ext>
            </a:extLst>
          </p:cNvPr>
          <p:cNvSpPr txBox="1"/>
          <p:nvPr/>
        </p:nvSpPr>
        <p:spPr>
          <a:xfrm>
            <a:off x="4815840" y="914400"/>
            <a:ext cx="722376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Under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Passages Abused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EA46F6-CB03-F76E-6F59-B4AF90F2ACDC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Are We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Under Law?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77141B-1F0E-3779-7EAA-8C729B4D167F}"/>
              </a:ext>
            </a:extLst>
          </p:cNvPr>
          <p:cNvSpPr txBox="1"/>
          <p:nvPr/>
        </p:nvSpPr>
        <p:spPr>
          <a:xfrm>
            <a:off x="4815840" y="883920"/>
            <a:ext cx="722376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Under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Passages Abused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663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447BA-97A2-3C0A-F79A-416F44BC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0B4872-E6BA-1A71-F3C4-ACA02F3482C4}"/>
              </a:ext>
            </a:extLst>
          </p:cNvPr>
          <p:cNvSpPr txBox="1"/>
          <p:nvPr/>
        </p:nvSpPr>
        <p:spPr>
          <a:xfrm>
            <a:off x="365760" y="2072640"/>
            <a:ext cx="11541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John 1:17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saying not under law – then contradicts simple passages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Contrast Moses –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no law under Christ – then no grace or truth under Moses?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Context (vv. 14-17)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/>
              <a:t>Jesus (Word) became flesh (v. 14)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/>
              <a:t>Christ brings an abundance of grace (v. 15-16)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/>
              <a:t>Access grace through Christ – not Moses (v. 17)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4EA66A-683F-5EBA-4637-0CE7314E6018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Passages Abused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Passages Saying – Not Under Law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F3CEBD-C2CD-7D43-23DD-BD61BB8BDAFB}"/>
              </a:ext>
            </a:extLst>
          </p:cNvPr>
          <p:cNvSpPr txBox="1"/>
          <p:nvPr/>
        </p:nvSpPr>
        <p:spPr>
          <a:xfrm>
            <a:off x="259080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Passages Abused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Passages Saying – Not Under Law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748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20213-FCF2-CDE0-025A-4F93A8F9A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A3AE3B-65C7-160A-9DB5-4616BD0C1506}"/>
              </a:ext>
            </a:extLst>
          </p:cNvPr>
          <p:cNvSpPr txBox="1"/>
          <p:nvPr/>
        </p:nvSpPr>
        <p:spPr>
          <a:xfrm>
            <a:off x="365760" y="2072640"/>
            <a:ext cx="11541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John 1:17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Rom. 6:14-15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saying not under law – then contradicts simple passages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Context: sin not reign in body (vv. 1,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Either all law or particular law (Moses) or mere law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Under law of Christ for obeyed doctrine (v.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under the condemnation of law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Grace provides forgiveness for violation of law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C97A06-B268-00DE-2F7C-B1729266BCC6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Passages Abused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Passages Saying – Not Under Law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56FA2F-83E5-E102-B595-AE03A3B840BA}"/>
              </a:ext>
            </a:extLst>
          </p:cNvPr>
          <p:cNvSpPr txBox="1"/>
          <p:nvPr/>
        </p:nvSpPr>
        <p:spPr>
          <a:xfrm>
            <a:off x="259080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Passages Abused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Passages Saying – Not Under Law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96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50CBD-D78C-2BD3-4B81-0E87AA7CD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EF70C5-0640-693E-9161-64CDA14A9F84}"/>
              </a:ext>
            </a:extLst>
          </p:cNvPr>
          <p:cNvSpPr txBox="1"/>
          <p:nvPr/>
        </p:nvSpPr>
        <p:spPr>
          <a:xfrm>
            <a:off x="365760" y="2072640"/>
            <a:ext cx="11541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John 1:17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Rom. 6:14-15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Gal. 5:18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saying not under law – then contradicts simple passages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Context / point of book – not justified by works of law of Moses (2:16; 3:10-14)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Under law (6:2)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22496F-E275-CE9E-5F3E-54C0C2366494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Passages Abused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Passages Saying – Not Under Law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C4DF60-7B15-DCB0-B4C0-185616F5FB3F}"/>
              </a:ext>
            </a:extLst>
          </p:cNvPr>
          <p:cNvSpPr txBox="1"/>
          <p:nvPr/>
        </p:nvSpPr>
        <p:spPr>
          <a:xfrm>
            <a:off x="259080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Passages Abused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Passages Saying – Not Under Law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086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B04B3D1-1613-D9C7-E32B-BB12E071662D}"/>
              </a:ext>
            </a:extLst>
          </p:cNvPr>
          <p:cNvSpPr/>
          <p:nvPr/>
        </p:nvSpPr>
        <p:spPr>
          <a:xfrm>
            <a:off x="1221474" y="1090115"/>
            <a:ext cx="4524234" cy="5496636"/>
          </a:xfrm>
          <a:prstGeom prst="roundRect">
            <a:avLst>
              <a:gd name="adj" fmla="val 944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Old Testament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Was law (Exo. 20)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Was grace (Gen.6:8)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Was faith (Gen. 15:6)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Law pointed out sin didn’t justify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(Rom. 3:20-21)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7A699F-C3C7-2998-3B0E-814EB679C538}"/>
              </a:ext>
            </a:extLst>
          </p:cNvPr>
          <p:cNvSpPr txBox="1"/>
          <p:nvPr/>
        </p:nvSpPr>
        <p:spPr>
          <a:xfrm>
            <a:off x="0" y="15643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Point of John 1:17 and Rom. 6:14-15?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620A7DC-89DD-5D84-9592-B793EA69BE86}"/>
              </a:ext>
            </a:extLst>
          </p:cNvPr>
          <p:cNvSpPr/>
          <p:nvPr/>
        </p:nvSpPr>
        <p:spPr>
          <a:xfrm>
            <a:off x="6446294" y="1090115"/>
            <a:ext cx="4524234" cy="5496636"/>
          </a:xfrm>
          <a:prstGeom prst="roundRect">
            <a:avLst>
              <a:gd name="adj" fmla="val 944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New Testament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 law (Jas. 1:25)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 grace (Eph. 2:8)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 faith (Eph. 2:8)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Complete forgiveness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through Christ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(Heb. 8:12)</a:t>
            </a:r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6B95A0FB-D940-469F-8F49-781915BDE339}"/>
              </a:ext>
            </a:extLst>
          </p:cNvPr>
          <p:cNvSpPr/>
          <p:nvPr/>
        </p:nvSpPr>
        <p:spPr>
          <a:xfrm>
            <a:off x="5192973" y="4135272"/>
            <a:ext cx="1815152" cy="586853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420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360DA-0A86-650A-FC28-213428F18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5AD5AD-9A70-4D09-D187-B1E5D0C2F430}"/>
              </a:ext>
            </a:extLst>
          </p:cNvPr>
          <p:cNvSpPr txBox="1"/>
          <p:nvPr/>
        </p:nvSpPr>
        <p:spPr>
          <a:xfrm>
            <a:off x="4815840" y="914400"/>
            <a:ext cx="722376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Under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Passages Abused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Consequences Faced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BE3E8C-23C9-19B8-517E-7FD0E41BC6B2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Are We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Under Law?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F76498-24F0-E1C6-9677-C6942529B2BD}"/>
              </a:ext>
            </a:extLst>
          </p:cNvPr>
          <p:cNvSpPr txBox="1"/>
          <p:nvPr/>
        </p:nvSpPr>
        <p:spPr>
          <a:xfrm>
            <a:off x="4815840" y="883920"/>
            <a:ext cx="722376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Under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Passages Abused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Consequences Faced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499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775FF-710C-B5C0-C861-0059F1616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074208-2778-B0CA-E00D-618E1FBB19BB}"/>
              </a:ext>
            </a:extLst>
          </p:cNvPr>
          <p:cNvSpPr txBox="1"/>
          <p:nvPr/>
        </p:nvSpPr>
        <p:spPr>
          <a:xfrm>
            <a:off x="365760" y="2072640"/>
            <a:ext cx="11541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 sin (1 John 3:4; Rom. 4:15)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Since sin is a transgression of the law (no law – no sin)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Thus, no error today!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Thus, no wrong-doing today!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145C00-F41B-B257-C00F-EEA3E5774E6F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Consequences Faced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Reality of Not Being Under Law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3EF15C-B84C-A0A8-30BE-5D759B1F2AAB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Consequences Faced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Reality of Not Being Under Law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228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1549C-9C5C-95B7-A041-024293020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18D142-CB17-59F7-5621-F87365EE826B}"/>
              </a:ext>
            </a:extLst>
          </p:cNvPr>
          <p:cNvSpPr txBox="1"/>
          <p:nvPr/>
        </p:nvSpPr>
        <p:spPr>
          <a:xfrm>
            <a:off x="365760" y="2072640"/>
            <a:ext cx="11541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 sin (1 John 3:4; Rom. 4:15)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Word is powerless to save (Rom. 1:16; Jas. 1:21; Acts 11:14)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We have shown that the word is the law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Thus, if we are not saved by any law – not saved by the word!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234274-0071-FFEA-C46B-A7A69581C01C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Consequences Faced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Reality of Not Being Under Law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51557D-8416-5B4C-45C6-F664D9FC8AB8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Consequences Faced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Reality of Not Being Under Law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974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68FAE-DE23-9151-C66A-465EEA5F8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13AC65-8824-E8D8-62F8-9AD27A72CF4F}"/>
              </a:ext>
            </a:extLst>
          </p:cNvPr>
          <p:cNvSpPr txBox="1"/>
          <p:nvPr/>
        </p:nvSpPr>
        <p:spPr>
          <a:xfrm>
            <a:off x="365760" y="2072640"/>
            <a:ext cx="11541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 sin (1 John 3:4; Rom. 4:15)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Word is powerless to save (Rom. 1:16; Jas. 1:21; Acts 11:14)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Saved without hearing (John 5:24; Acts 2:22)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We have shown that the word is the law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Thus, if we are not saved by any law – not saved hearing the word!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9A3B9A-DA3D-CB5B-3AA1-3047126D15EE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Consequences Faced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Reality of Not Being Under Law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D0C226-79FF-8ACD-3032-F1BE2B7ADF46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Consequences Faced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Reality of Not Being Under Law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383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6F6A3-DB21-CDDA-56A5-30B702EEC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DFB039-F90C-5222-94CA-DE679A74E244}"/>
              </a:ext>
            </a:extLst>
          </p:cNvPr>
          <p:cNvSpPr txBox="1"/>
          <p:nvPr/>
        </p:nvSpPr>
        <p:spPr>
          <a:xfrm>
            <a:off x="365760" y="2072640"/>
            <a:ext cx="11541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 sin (1 John 3:4; Rom. 4:15)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Word is powerless to save (Rom. 1:16; Jas. 1:21; Acts 11:14)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Saved without hearing (John 5:24; Acts 2:22)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New covenant not binding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New covenant is law (Jer. 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not under law – not under new covenant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3E61EE-EEA9-C14A-996C-A5E9575678D1}"/>
              </a:ext>
            </a:extLst>
          </p:cNvPr>
          <p:cNvSpPr txBox="1"/>
          <p:nvPr/>
        </p:nvSpPr>
        <p:spPr>
          <a:xfrm>
            <a:off x="2621280" y="37592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Consequences Faced</a:t>
            </a:r>
          </a:p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Reality of Not Being Under Law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2BE3AF-6589-BC29-5DD0-5ED6BED8FE72}"/>
              </a:ext>
            </a:extLst>
          </p:cNvPr>
          <p:cNvSpPr txBox="1"/>
          <p:nvPr/>
        </p:nvSpPr>
        <p:spPr>
          <a:xfrm>
            <a:off x="2611120" y="355600"/>
            <a:ext cx="8747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Consequences Faced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Reality of Not Being Under Law</a:t>
            </a:r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)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9554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EC1BD-9355-22E2-62EB-38AD65E89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F90A29-71A4-2223-0212-7F1B632238B2}"/>
              </a:ext>
            </a:extLst>
          </p:cNvPr>
          <p:cNvSpPr txBox="1"/>
          <p:nvPr/>
        </p:nvSpPr>
        <p:spPr>
          <a:xfrm>
            <a:off x="4815840" y="914400"/>
            <a:ext cx="722376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Under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Passages Abused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Consequences Faced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CD728B-F600-59D5-AEC3-E809C30CF640}"/>
              </a:ext>
            </a:extLst>
          </p:cNvPr>
          <p:cNvSpPr txBox="1"/>
          <p:nvPr/>
        </p:nvSpPr>
        <p:spPr>
          <a:xfrm>
            <a:off x="375920" y="3576320"/>
            <a:ext cx="3373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Are We</a:t>
            </a:r>
          </a:p>
          <a:p>
            <a:pPr algn="ctr"/>
            <a:r>
              <a:rPr lang="en-US" sz="5400" dirty="0">
                <a:solidFill>
                  <a:srgbClr val="FF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Under Law?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630FE3-59CD-F255-9759-543F793EFFB5}"/>
              </a:ext>
            </a:extLst>
          </p:cNvPr>
          <p:cNvSpPr txBox="1"/>
          <p:nvPr/>
        </p:nvSpPr>
        <p:spPr>
          <a:xfrm>
            <a:off x="4815840" y="883920"/>
            <a:ext cx="722376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Removing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Under Law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Passages Abused</a:t>
            </a:r>
          </a:p>
          <a:p>
            <a:pPr marL="400050" indent="-400050">
              <a:buFont typeface="+mj-lt"/>
              <a:buAutoNum type="romanUcPeriod"/>
            </a:pP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Dreaming Outloud Pro" panose="03050502040302030504" pitchFamily="66" charset="0"/>
              </a:rPr>
              <a:t> Consequences Faced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266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42BBC-D0A8-61AC-4FAC-6DF19B5A1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6352EF-0BF1-78D3-E1EF-548C7E76DB7A}"/>
              </a:ext>
            </a:extLst>
          </p:cNvPr>
          <p:cNvSpPr txBox="1"/>
          <p:nvPr/>
        </p:nvSpPr>
        <p:spPr>
          <a:xfrm>
            <a:off x="355600" y="3952240"/>
            <a:ext cx="337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Dreaming Outloud Pro" panose="03050502040302030504" pitchFamily="66" charset="0"/>
                <a:ea typeface="+mn-ea"/>
                <a:cs typeface="Dreaming Outloud Pro" panose="03050502040302030504" pitchFamily="66" charset="0"/>
              </a:rPr>
              <a:t>A Series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A02B50-160D-1035-6F54-7E7D95E2239D}"/>
              </a:ext>
            </a:extLst>
          </p:cNvPr>
          <p:cNvSpPr txBox="1"/>
          <p:nvPr/>
        </p:nvSpPr>
        <p:spPr>
          <a:xfrm>
            <a:off x="4953002" y="1005840"/>
            <a:ext cx="70408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The Nature of Sin (Nov. 10)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The Nature of Grace (Nov. 17)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Man’s Ability to Obey (Nov.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Are We Under Law? (Dec. 1)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Faith and Works (Dec. 8)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How the Sinner is Forgiven (Dec. 15)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Imputed Righteousness (Dec. 22)</a:t>
            </a:r>
          </a:p>
        </p:txBody>
      </p:sp>
    </p:spTree>
    <p:extLst>
      <p:ext uri="{BB962C8B-B14F-4D97-AF65-F5344CB8AC3E}">
        <p14:creationId xmlns:p14="http://schemas.microsoft.com/office/powerpoint/2010/main" val="800610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2368</TotalTime>
  <Words>2232</Words>
  <Application>Microsoft Office PowerPoint</Application>
  <PresentationFormat>Widescreen</PresentationFormat>
  <Paragraphs>386</Paragraphs>
  <Slides>39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Arial</vt:lpstr>
      <vt:lpstr>Aptos</vt:lpstr>
      <vt:lpstr>Dreaming Outloud Pro</vt:lpstr>
      <vt:lpstr>Wingdings</vt:lpstr>
      <vt:lpstr>Times New Roman</vt:lpstr>
      <vt:lpstr>Congenial SemiBold</vt:lpstr>
      <vt:lpstr>Aptos Display</vt:lpstr>
      <vt:lpstr>Trade Gothic Inline</vt:lpstr>
      <vt:lpstr>Office Theme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6</cp:revision>
  <cp:lastPrinted>2024-11-24T20:55:36Z</cp:lastPrinted>
  <dcterms:created xsi:type="dcterms:W3CDTF">2024-11-08T16:24:57Z</dcterms:created>
  <dcterms:modified xsi:type="dcterms:W3CDTF">2024-12-01T21:30:50Z</dcterms:modified>
</cp:coreProperties>
</file>