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672" r:id="rId2"/>
    <p:sldMasterId id="2147483696" r:id="rId3"/>
    <p:sldMasterId id="2147483744" r:id="rId4"/>
    <p:sldMasterId id="2147483756" r:id="rId5"/>
    <p:sldMasterId id="2147483768" r:id="rId6"/>
  </p:sldMasterIdLst>
  <p:notesMasterIdLst>
    <p:notesMasterId r:id="rId31"/>
  </p:notesMasterIdLst>
  <p:handoutMasterIdLst>
    <p:handoutMasterId r:id="rId32"/>
  </p:handoutMasterIdLst>
  <p:sldIdLst>
    <p:sldId id="273" r:id="rId7"/>
    <p:sldId id="274" r:id="rId8"/>
    <p:sldId id="275" r:id="rId9"/>
    <p:sldId id="277" r:id="rId10"/>
    <p:sldId id="276" r:id="rId11"/>
    <p:sldId id="278" r:id="rId12"/>
    <p:sldId id="280" r:id="rId13"/>
    <p:sldId id="281" r:id="rId14"/>
    <p:sldId id="256" r:id="rId15"/>
    <p:sldId id="279" r:id="rId16"/>
    <p:sldId id="257" r:id="rId17"/>
    <p:sldId id="258" r:id="rId18"/>
    <p:sldId id="266" r:id="rId19"/>
    <p:sldId id="259" r:id="rId20"/>
    <p:sldId id="265" r:id="rId21"/>
    <p:sldId id="260" r:id="rId22"/>
    <p:sldId id="267" r:id="rId23"/>
    <p:sldId id="261" r:id="rId24"/>
    <p:sldId id="268" r:id="rId25"/>
    <p:sldId id="262" r:id="rId26"/>
    <p:sldId id="269" r:id="rId27"/>
    <p:sldId id="263" r:id="rId28"/>
    <p:sldId id="271" r:id="rId29"/>
    <p:sldId id="270" r:id="rId30"/>
  </p:sldIdLst>
  <p:sldSz cx="12192000" cy="6858000"/>
  <p:notesSz cx="7004050" cy="9290050"/>
  <p:embeddedFontLst>
    <p:embeddedFont>
      <p:font typeface="AR CENA" panose="020B0604020202020204" charset="0"/>
      <p:regular r:id="rId3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" y="3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82B090-935D-401C-A5B0-92143D1C22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5"/>
          </a:xfrm>
          <a:prstGeom prst="rect">
            <a:avLst/>
          </a:prstGeom>
        </p:spPr>
        <p:txBody>
          <a:bodyPr vert="horz" lIns="93102" tIns="46552" rIns="93102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4BA891-8399-4B05-86F2-EBD6D801B42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67341" y="0"/>
            <a:ext cx="3035088" cy="466115"/>
          </a:xfrm>
          <a:prstGeom prst="rect">
            <a:avLst/>
          </a:prstGeom>
        </p:spPr>
        <p:txBody>
          <a:bodyPr vert="horz" lIns="93102" tIns="46552" rIns="93102" bIns="46552" rtlCol="0"/>
          <a:lstStyle>
            <a:lvl1pPr algn="r">
              <a:defRPr sz="1200"/>
            </a:lvl1pPr>
          </a:lstStyle>
          <a:p>
            <a:fld id="{CC44ECAE-EB76-4F95-9989-2C85EE320800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03F84D-8A8E-473B-A0E0-A5595327D1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3936"/>
            <a:ext cx="3035088" cy="466114"/>
          </a:xfrm>
          <a:prstGeom prst="rect">
            <a:avLst/>
          </a:prstGeom>
        </p:spPr>
        <p:txBody>
          <a:bodyPr vert="horz" lIns="93102" tIns="46552" rIns="93102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37A409-6C15-478A-9405-B92829D05E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67341" y="8823936"/>
            <a:ext cx="3035088" cy="466114"/>
          </a:xfrm>
          <a:prstGeom prst="rect">
            <a:avLst/>
          </a:prstGeom>
        </p:spPr>
        <p:txBody>
          <a:bodyPr vert="horz" lIns="93102" tIns="46552" rIns="93102" bIns="46552" rtlCol="0" anchor="b"/>
          <a:lstStyle>
            <a:lvl1pPr algn="r">
              <a:defRPr sz="1200"/>
            </a:lvl1pPr>
          </a:lstStyle>
          <a:p>
            <a:fld id="{7A6641E1-9BD1-4A49-83C3-9A03C92E0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7879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5"/>
          </a:xfrm>
          <a:prstGeom prst="rect">
            <a:avLst/>
          </a:prstGeom>
        </p:spPr>
        <p:txBody>
          <a:bodyPr vert="horz" lIns="93102" tIns="46552" rIns="93102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5"/>
          </a:xfrm>
          <a:prstGeom prst="rect">
            <a:avLst/>
          </a:prstGeom>
        </p:spPr>
        <p:txBody>
          <a:bodyPr vert="horz" lIns="93102" tIns="46552" rIns="93102" bIns="46552" rtlCol="0"/>
          <a:lstStyle>
            <a:lvl1pPr algn="r">
              <a:defRPr sz="1200"/>
            </a:lvl1pPr>
          </a:lstStyle>
          <a:p>
            <a:fld id="{60BA0C77-9110-4C1C-A7A6-AABC5DA7117C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0463"/>
            <a:ext cx="5572125" cy="3135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2" tIns="46552" rIns="93102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6"/>
            <a:ext cx="5603240" cy="3657958"/>
          </a:xfrm>
          <a:prstGeom prst="rect">
            <a:avLst/>
          </a:prstGeom>
        </p:spPr>
        <p:txBody>
          <a:bodyPr vert="horz" lIns="93102" tIns="46552" rIns="93102" bIns="4655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4"/>
          </a:xfrm>
          <a:prstGeom prst="rect">
            <a:avLst/>
          </a:prstGeom>
        </p:spPr>
        <p:txBody>
          <a:bodyPr vert="horz" lIns="93102" tIns="46552" rIns="93102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4"/>
          </a:xfrm>
          <a:prstGeom prst="rect">
            <a:avLst/>
          </a:prstGeom>
        </p:spPr>
        <p:txBody>
          <a:bodyPr vert="horz" lIns="93102" tIns="46552" rIns="93102" bIns="46552" rtlCol="0" anchor="b"/>
          <a:lstStyle>
            <a:lvl1pPr algn="r">
              <a:defRPr sz="1200"/>
            </a:lvl1pPr>
          </a:lstStyle>
          <a:p>
            <a:fld id="{40F17517-6897-40F5-B866-2F0907EDB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22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5685F408-E6B3-487D-85E8-9608530D00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64978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6460" indent="-290946" defTabSz="64978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785" indent="-232757" defTabSz="64978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9300" indent="-232757" defTabSz="64978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14" indent="-232757" defTabSz="64978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60327" indent="-232757" defTabSz="6497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5841" indent="-232757" defTabSz="6497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1356" indent="-232757" defTabSz="6497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56870" indent="-232757" defTabSz="6497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C5CFAC2E-4C82-4AF7-81FC-7C32A27A39A6}" type="slidenum">
              <a:rPr lang="en-US" altLang="en-US" sz="800">
                <a:solidFill>
                  <a:srgbClr val="000000"/>
                </a:solidFill>
                <a:latin typeface="Times New Roman" panose="02020603050405020304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 sz="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C9EFB5DA-C472-47DF-9B61-9FBD89E84D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1160463"/>
            <a:ext cx="5572125" cy="3135312"/>
          </a:xfrm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7EBA41EB-CA20-4F9F-97DF-E7472193EB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9844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239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268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23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83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093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729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326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4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699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604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727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5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382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00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752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384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26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28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01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4139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388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82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9B48AB1-F329-4064-B974-9BD42CF221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CA30D-A2CC-47F6-8A00-C853FF02A4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DE8A0-109C-48DC-A8AB-A626834190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E93241-994B-4737-A129-F059C96F59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4594637"/>
      </p:ext>
    </p:extLst>
  </p:cSld>
  <p:clrMapOvr>
    <a:masterClrMapping/>
  </p:clrMapOvr>
  <p:transition spd="slow">
    <p:zoom dir="in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932B1A-EE04-49B7-9FC2-B17C5D3492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7663E1-3EBA-4C01-9BB2-3C58D5167F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169881-764F-43F6-9321-DF8315DE99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D93ADA-D2E7-415F-8AF4-BC6AF1351E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5084816"/>
      </p:ext>
    </p:extLst>
  </p:cSld>
  <p:clrMapOvr>
    <a:masterClrMapping/>
  </p:clrMapOvr>
  <p:transition spd="slow">
    <p:zoom dir="in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D8BDCC-533A-4733-BE99-428A6DCAD5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60755F-237F-4C3B-8051-A9F00F3F86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754D97-013C-485D-858B-DD4716A077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A6CC1F-BA9C-4EFD-97E7-B3FA53D8E8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734417"/>
      </p:ext>
    </p:extLst>
  </p:cSld>
  <p:clrMapOvr>
    <a:masterClrMapping/>
  </p:clrMapOvr>
  <p:transition spd="slow">
    <p:zoom dir="in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E1343B-4960-4A37-80BD-9CD0E37528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16B6EF-44FB-4D65-85BB-BA33E39EF1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D50D65-C4D8-419A-9A3C-0DE57E78A5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0C9408-F89C-43FC-A2D0-F11C9C4509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8971593"/>
      </p:ext>
    </p:extLst>
  </p:cSld>
  <p:clrMapOvr>
    <a:masterClrMapping/>
  </p:clrMapOvr>
  <p:transition spd="slow">
    <p:zoom dir="in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BEFAE0A-FC50-49A8-9AAE-7E6DA6ACE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92FB239-7881-4A31-A120-C423E7B6B9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3E1F410-2B9E-465A-8089-832D228F43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6BE67E-2D51-4CBC-A020-D16BA1646E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9169468"/>
      </p:ext>
    </p:extLst>
  </p:cSld>
  <p:clrMapOvr>
    <a:masterClrMapping/>
  </p:clrMapOvr>
  <p:transition spd="slow">
    <p:zoom dir="in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F5A1D90-26DB-4CE3-84B3-20ECBD1868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E46DF5A-FC91-43F1-84D5-58B47675DE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0B640F3-82CE-4785-8699-A70C47ACCF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5CC3C0-757A-4F69-94CA-8BF7F89014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4876967"/>
      </p:ext>
    </p:extLst>
  </p:cSld>
  <p:clrMapOvr>
    <a:masterClrMapping/>
  </p:clrMapOvr>
  <p:transition spd="slow">
    <p:zoom dir="in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02628BB-AD19-4E0E-B139-51E040E5CD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94EFF3C-A709-4556-9E3C-291D7B0EE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DBEE5F7-3A00-44DD-9378-11356B7CE2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70942E-EF53-4791-A3AB-20270C9530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7614270"/>
      </p:ext>
    </p:extLst>
  </p:cSld>
  <p:clrMapOvr>
    <a:masterClrMapping/>
  </p:clrMapOvr>
  <p:transition spd="slow">
    <p:zoom dir="in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177334-E5E0-4721-A13B-5A54352877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31D4BB-C024-4B00-9201-241B848341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E8D980-8E91-450F-A62B-1789566B2C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CA8C3E-E3E1-4676-BAFB-5BEF0E09B8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1096563"/>
      </p:ext>
    </p:extLst>
  </p:cSld>
  <p:clrMapOvr>
    <a:masterClrMapping/>
  </p:clrMapOvr>
  <p:transition spd="slow">
    <p:zoom dir="in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0229C1-F32A-42F9-A8F6-687F7C7170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BFF6B4-197B-4C76-AE93-5B89EB4AB4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00FAD7-B8D2-48E3-9E30-90B92BCB17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D90AD-EE73-4409-AB8B-69532C8FCD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931161"/>
      </p:ext>
    </p:extLst>
  </p:cSld>
  <p:clrMapOvr>
    <a:masterClrMapping/>
  </p:clrMapOvr>
  <p:transition spd="slow">
    <p:zoom dir="in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E2D973-BE4F-4E1B-91A1-FB8698DE7F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1AC8EE-FA3D-4309-ABD0-71B168F1F1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6328CC-3A02-4199-9E1D-07EC893E99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D6B30-8B26-49C1-BDCF-09BABF322D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1170960"/>
      </p:ext>
    </p:extLst>
  </p:cSld>
  <p:clrMapOvr>
    <a:masterClrMapping/>
  </p:clrMapOvr>
  <p:transition spd="slow">
    <p:zoom dir="in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9B99C8-6AD1-41DB-9974-06E69FBC07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BEEDFA-7AAE-469D-BCCD-EB97FED1E4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2744A3-78FE-4767-A341-02DFD08017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C5411B-ADC6-4915-85D9-F8A4E68905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7958401"/>
      </p:ext>
    </p:extLst>
  </p:cSld>
  <p:clrMapOvr>
    <a:masterClrMapping/>
  </p:clrMapOvr>
  <p:transition spd="slow">
    <p:zoom dir="in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881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53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172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715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70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999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53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94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592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129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815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963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807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178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16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64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15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95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457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614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085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37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348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4166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83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920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47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13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969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74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528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13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444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CC490CB-A8FC-4480-B1E5-9759E9D9A7FD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4351" y="276048"/>
            <a:ext cx="0" cy="6305909"/>
          </a:xfrm>
          <a:prstGeom prst="straightConnector1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C7369EE-CAF4-4BB6-AC30-14DE7245D8B5}"/>
              </a:ext>
            </a:extLst>
          </p:cNvPr>
          <p:cNvCxnSpPr>
            <a:cxnSpLocks/>
          </p:cNvCxnSpPr>
          <p:nvPr userDrawn="1"/>
        </p:nvCxnSpPr>
        <p:spPr>
          <a:xfrm flipV="1">
            <a:off x="457680" y="276048"/>
            <a:ext cx="0" cy="6305909"/>
          </a:xfrm>
          <a:prstGeom prst="straightConnector1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6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CC490CB-A8FC-4480-B1E5-9759E9D9A7FD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4351" y="276048"/>
            <a:ext cx="0" cy="6305909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C7369EE-CAF4-4BB6-AC30-14DE7245D8B5}"/>
              </a:ext>
            </a:extLst>
          </p:cNvPr>
          <p:cNvCxnSpPr>
            <a:cxnSpLocks/>
          </p:cNvCxnSpPr>
          <p:nvPr userDrawn="1"/>
        </p:nvCxnSpPr>
        <p:spPr>
          <a:xfrm flipV="1">
            <a:off x="457680" y="276048"/>
            <a:ext cx="0" cy="6305909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765A0AB-373C-4E47-BFC4-9E4CFC011C29}"/>
              </a:ext>
            </a:extLst>
          </p:cNvPr>
          <p:cNvSpPr/>
          <p:nvPr userDrawn="1"/>
        </p:nvSpPr>
        <p:spPr>
          <a:xfrm>
            <a:off x="838202" y="365129"/>
            <a:ext cx="10515599" cy="1325563"/>
          </a:xfrm>
          <a:prstGeom prst="roundRect">
            <a:avLst>
              <a:gd name="adj" fmla="val 10159"/>
            </a:avLst>
          </a:prstGeom>
          <a:solidFill>
            <a:srgbClr val="0000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3166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hlink"/>
            </a:gs>
            <a:gs pos="50000">
              <a:srgbClr val="CCFFCC"/>
            </a:gs>
            <a:gs pos="100000">
              <a:schemeClr val="hlink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0424612-318E-471D-A52C-4286CAE04A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EA7FB5C-95F6-4664-9DC2-24D964F357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BC0544E-4742-403F-9086-309BBC3C0AE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32E93BE-DE3F-4154-B90F-FA8EEF80197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9666BDA-5C52-4E07-8E67-5D8D839C47D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BA25C6B-65B7-46C3-A226-5B3EA54515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058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zoom dir="in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73C1616-52B2-3FD6-654E-4EE22EE6117B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4351" y="276046"/>
            <a:ext cx="0" cy="6305909"/>
          </a:xfrm>
          <a:prstGeom prst="straightConnector1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02464B5-2260-3295-24AA-53A645886ADF}"/>
              </a:ext>
            </a:extLst>
          </p:cNvPr>
          <p:cNvCxnSpPr>
            <a:cxnSpLocks/>
          </p:cNvCxnSpPr>
          <p:nvPr userDrawn="1"/>
        </p:nvCxnSpPr>
        <p:spPr>
          <a:xfrm flipV="1">
            <a:off x="457680" y="276046"/>
            <a:ext cx="0" cy="6305909"/>
          </a:xfrm>
          <a:prstGeom prst="straightConnector1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82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1DD7CCB-8865-09F8-7FB7-4A1769AFB72B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4351" y="276046"/>
            <a:ext cx="0" cy="6305909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13AFABB-2FEA-3BA1-E115-7041F23E6074}"/>
              </a:ext>
            </a:extLst>
          </p:cNvPr>
          <p:cNvCxnSpPr>
            <a:cxnSpLocks/>
          </p:cNvCxnSpPr>
          <p:nvPr userDrawn="1"/>
        </p:nvCxnSpPr>
        <p:spPr>
          <a:xfrm flipV="1">
            <a:off x="457680" y="276046"/>
            <a:ext cx="0" cy="6305909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F49785-17FF-BE4F-4166-FDE8B2DF890D}"/>
              </a:ext>
            </a:extLst>
          </p:cNvPr>
          <p:cNvCxnSpPr/>
          <p:nvPr userDrawn="1"/>
        </p:nvCxnSpPr>
        <p:spPr>
          <a:xfrm flipH="1">
            <a:off x="9489057" y="4620942"/>
            <a:ext cx="2175295" cy="1871932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B22B6B4-01E5-2C35-88E5-2DF95DC51306}"/>
              </a:ext>
            </a:extLst>
          </p:cNvPr>
          <p:cNvCxnSpPr/>
          <p:nvPr userDrawn="1"/>
        </p:nvCxnSpPr>
        <p:spPr>
          <a:xfrm flipH="1">
            <a:off x="9559025" y="4986068"/>
            <a:ext cx="2175295" cy="1871932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B16934C-2A5B-5FA1-1F67-E3DDD93B941E}"/>
              </a:ext>
            </a:extLst>
          </p:cNvPr>
          <p:cNvCxnSpPr/>
          <p:nvPr userDrawn="1"/>
        </p:nvCxnSpPr>
        <p:spPr>
          <a:xfrm flipH="1">
            <a:off x="450255" y="0"/>
            <a:ext cx="2175295" cy="1871932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DA6D27-BE21-7400-7F87-8EC96084DF55}"/>
              </a:ext>
            </a:extLst>
          </p:cNvPr>
          <p:cNvCxnSpPr/>
          <p:nvPr userDrawn="1"/>
        </p:nvCxnSpPr>
        <p:spPr>
          <a:xfrm flipH="1">
            <a:off x="453969" y="365126"/>
            <a:ext cx="2175295" cy="1871932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257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FD616-7D16-46F9-9B67-76161792146D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EAE3D-3E14-463F-8BC7-ECDA47B9212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CDFC86D-446A-74E7-CC30-9FD90E48BF43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4351" y="276046"/>
            <a:ext cx="0" cy="6305909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9D3DD63-5EA4-AA50-5754-9D85902E1189}"/>
              </a:ext>
            </a:extLst>
          </p:cNvPr>
          <p:cNvCxnSpPr>
            <a:cxnSpLocks/>
          </p:cNvCxnSpPr>
          <p:nvPr userDrawn="1"/>
        </p:nvCxnSpPr>
        <p:spPr>
          <a:xfrm flipV="1">
            <a:off x="457680" y="276046"/>
            <a:ext cx="0" cy="6305909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BE61EE6-64FB-EBC0-6B9D-8E5435FA32B3}"/>
              </a:ext>
            </a:extLst>
          </p:cNvPr>
          <p:cNvSpPr/>
          <p:nvPr userDrawn="1"/>
        </p:nvSpPr>
        <p:spPr>
          <a:xfrm>
            <a:off x="838201" y="365127"/>
            <a:ext cx="10515599" cy="1325563"/>
          </a:xfrm>
          <a:prstGeom prst="roundRect">
            <a:avLst>
              <a:gd name="adj" fmla="val 10159"/>
            </a:avLst>
          </a:prstGeom>
          <a:solidFill>
            <a:srgbClr val="0000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88431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5EEBC3-4026-48DE-A0E2-B60E829CCD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9072534" y="321918"/>
            <a:ext cx="1840632" cy="1749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84B458C5-1677-47B5-99D6-6F995FC56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3548" y="2418804"/>
            <a:ext cx="100584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Times New Roman" panose="02020603050405020304" pitchFamily="18" charset="0"/>
              </a:rPr>
              <a:t>32 Now the multitude of those who believed were of one heart and one soul; neither did anyone say that any of the things he possessed was his own, but they had all things in common. 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33 And with great power the apostles gave witness to the resurrection of the Lord Jesus. And great grace was upon them all. 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34 Nor was there anyone among them who lacked; for all who were possessors of lands or houses sold them, and brought the proceeds of the things that were sold, 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35 and laid them at the apostles' feet; and they distributed to each as anyone had need. </a:t>
            </a:r>
          </a:p>
        </p:txBody>
      </p:sp>
      <p:sp>
        <p:nvSpPr>
          <p:cNvPr id="4" name="Oval 4">
            <a:extLst>
              <a:ext uri="{FF2B5EF4-FFF2-40B4-BE49-F238E27FC236}">
                <a16:creationId xmlns:a16="http://schemas.microsoft.com/office/drawing/2014/main" id="{6A137BE2-EE70-4EEE-A2CA-0963AA02F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0040" y="1401621"/>
            <a:ext cx="3810000" cy="914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>
                <a:solidFill>
                  <a:srgbClr val="CCFFCC"/>
                </a:solidFill>
                <a:latin typeface="Times New Roman" panose="02020603050405020304" pitchFamily="18" charset="0"/>
              </a:rPr>
              <a:t>Acts 4:32-37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EF8719-23D5-4D3F-A703-063F9C7AF2BF}"/>
              </a:ext>
            </a:extLst>
          </p:cNvPr>
          <p:cNvSpPr/>
          <p:nvPr/>
        </p:nvSpPr>
        <p:spPr>
          <a:xfrm>
            <a:off x="1053548" y="452173"/>
            <a:ext cx="7637607" cy="7443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60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Introduced to Barnabas</a:t>
            </a:r>
          </a:p>
        </p:txBody>
      </p:sp>
    </p:spTree>
    <p:extLst>
      <p:ext uri="{BB962C8B-B14F-4D97-AF65-F5344CB8AC3E}">
        <p14:creationId xmlns:p14="http://schemas.microsoft.com/office/powerpoint/2010/main" val="1833872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4">
            <a:extLst>
              <a:ext uri="{FF2B5EF4-FFF2-40B4-BE49-F238E27FC236}">
                <a16:creationId xmlns:a16="http://schemas.microsoft.com/office/drawing/2014/main" id="{6A137BE2-EE70-4EEE-A2CA-0963AA02F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0040" y="1401621"/>
            <a:ext cx="3810000" cy="914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>
                <a:solidFill>
                  <a:srgbClr val="CCFFCC"/>
                </a:solidFill>
                <a:latin typeface="Times New Roman" panose="02020603050405020304" pitchFamily="18" charset="0"/>
              </a:rPr>
              <a:t>Acts 4:32-37</a:t>
            </a: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36FA1B3F-9E45-472E-8F2E-3EFEE83E6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3548" y="2602988"/>
            <a:ext cx="1007165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Times New Roman" panose="02020603050405020304" pitchFamily="18" charset="0"/>
              </a:rPr>
              <a:t>36 And </a:t>
            </a:r>
            <a:r>
              <a:rPr lang="en-US" altLang="en-US" dirty="0" err="1">
                <a:latin typeface="Times New Roman" panose="02020603050405020304" pitchFamily="18" charset="0"/>
              </a:rPr>
              <a:t>Joses</a:t>
            </a:r>
            <a:r>
              <a:rPr lang="en-US" altLang="en-US" dirty="0">
                <a:latin typeface="Times New Roman" panose="02020603050405020304" pitchFamily="18" charset="0"/>
              </a:rPr>
              <a:t>, who was also named Barnabas by the apostles (which is translated Son of Encouragement), a Levite of the country of Cyprus, 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37 having land, sold it, and brought the money and laid it at the apostles' feet.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4D0A31-0895-68DC-CF75-6127E9F1D9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9072534" y="321918"/>
            <a:ext cx="1840632" cy="1749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DE7DCF8-4DF3-2B5D-0529-EC9E204DF3E7}"/>
              </a:ext>
            </a:extLst>
          </p:cNvPr>
          <p:cNvSpPr/>
          <p:nvPr/>
        </p:nvSpPr>
        <p:spPr>
          <a:xfrm>
            <a:off x="1053548" y="452173"/>
            <a:ext cx="7637607" cy="7443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60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Introduced to Barnabas</a:t>
            </a:r>
          </a:p>
        </p:txBody>
      </p:sp>
    </p:spTree>
    <p:extLst>
      <p:ext uri="{BB962C8B-B14F-4D97-AF65-F5344CB8AC3E}">
        <p14:creationId xmlns:p14="http://schemas.microsoft.com/office/powerpoint/2010/main" val="4259611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7">
            <a:extLst>
              <a:ext uri="{FF2B5EF4-FFF2-40B4-BE49-F238E27FC236}">
                <a16:creationId xmlns:a16="http://schemas.microsoft.com/office/drawing/2014/main" id="{FE9CB0D2-B51B-4D8F-8987-BC1462AB6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404056"/>
            <a:ext cx="8858795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2800" dirty="0"/>
              <a:t> </a:t>
            </a:r>
            <a:r>
              <a:rPr lang="en-US" altLang="en-US" sz="2800" b="1" u="sng" dirty="0"/>
              <a:t>Name</a:t>
            </a:r>
            <a:r>
              <a:rPr lang="en-US" altLang="en-US" sz="2800" b="1" dirty="0"/>
              <a:t>:</a:t>
            </a:r>
            <a:endParaRPr lang="en-US" altLang="en-US" sz="2800" dirty="0"/>
          </a:p>
          <a:p>
            <a:pPr lvl="1">
              <a:buFontTx/>
              <a:buChar char="•"/>
            </a:pPr>
            <a:r>
              <a:rPr lang="en-US" altLang="en-US" sz="2800" dirty="0"/>
              <a:t> </a:t>
            </a:r>
            <a:r>
              <a:rPr lang="en-US" altLang="en-US" sz="2800" dirty="0" err="1"/>
              <a:t>Joses</a:t>
            </a:r>
            <a:r>
              <a:rPr lang="en-US" altLang="en-US" sz="2800" dirty="0"/>
              <a:t> [Joseph] - </a:t>
            </a:r>
            <a:r>
              <a:rPr lang="en-US" altLang="en-US" sz="2800" dirty="0">
                <a:solidFill>
                  <a:srgbClr val="0000FF"/>
                </a:solidFill>
              </a:rPr>
              <a:t>(Acts 4:36)</a:t>
            </a:r>
          </a:p>
          <a:p>
            <a:pPr lvl="1">
              <a:buFontTx/>
              <a:buChar char="•"/>
            </a:pPr>
            <a:r>
              <a:rPr lang="en-US" altLang="en-US" sz="2800" dirty="0"/>
              <a:t> Barnabas </a:t>
            </a:r>
            <a:r>
              <a:rPr lang="en-US" altLang="en-US" sz="2800" dirty="0">
                <a:solidFill>
                  <a:srgbClr val="0000FF"/>
                </a:solidFill>
              </a:rPr>
              <a:t>(Acts 4:36)</a:t>
            </a:r>
          </a:p>
          <a:p>
            <a:pPr lvl="2">
              <a:buFontTx/>
              <a:buChar char="•"/>
            </a:pPr>
            <a:r>
              <a:rPr lang="en-US" altLang="en-US" sz="2800" dirty="0"/>
              <a:t> </a:t>
            </a:r>
            <a:r>
              <a:rPr lang="en-US" altLang="en-US" sz="2800" i="1" dirty="0"/>
              <a:t>Given to him by Apostles</a:t>
            </a:r>
          </a:p>
          <a:p>
            <a:pPr lvl="2">
              <a:buFontTx/>
              <a:buChar char="•"/>
            </a:pPr>
            <a:r>
              <a:rPr lang="en-US" altLang="en-US" sz="2800" i="1" dirty="0"/>
              <a:t> Means: Son of Encouragement</a:t>
            </a:r>
            <a:endParaRPr lang="en-US" altLang="en-US" sz="2800" dirty="0"/>
          </a:p>
          <a:p>
            <a:pPr lvl="2">
              <a:buFontTx/>
              <a:buChar char="•"/>
            </a:pPr>
            <a:endParaRPr lang="en-US" altLang="en-US" sz="1400" dirty="0"/>
          </a:p>
          <a:p>
            <a:pPr>
              <a:buFontTx/>
              <a:buChar char="•"/>
            </a:pPr>
            <a:r>
              <a:rPr lang="en-US" altLang="en-US" sz="2800" dirty="0"/>
              <a:t> </a:t>
            </a:r>
            <a:r>
              <a:rPr lang="en-US" altLang="en-US" sz="2800" b="1" u="sng" dirty="0"/>
              <a:t>Levite</a:t>
            </a:r>
            <a:r>
              <a:rPr lang="en-US" altLang="en-US" sz="2800" b="1" dirty="0"/>
              <a:t> 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00FF"/>
                </a:solidFill>
              </a:rPr>
              <a:t>(Acts 4:36)</a:t>
            </a:r>
          </a:p>
          <a:p>
            <a:pPr>
              <a:buFontTx/>
              <a:buChar char="•"/>
            </a:pPr>
            <a:endParaRPr lang="en-US" altLang="en-US" sz="1400" dirty="0"/>
          </a:p>
          <a:p>
            <a:pPr>
              <a:buFontTx/>
              <a:buChar char="•"/>
            </a:pPr>
            <a:r>
              <a:rPr lang="en-US" altLang="en-US" sz="2800" dirty="0"/>
              <a:t> </a:t>
            </a:r>
            <a:r>
              <a:rPr lang="en-US" altLang="en-US" sz="2800" b="1" u="sng" dirty="0"/>
              <a:t>Family</a:t>
            </a:r>
            <a:r>
              <a:rPr lang="en-US" altLang="en-US" sz="2800" b="1" dirty="0"/>
              <a:t>: </a:t>
            </a:r>
            <a:r>
              <a:rPr lang="en-US" altLang="en-US" sz="2800" dirty="0"/>
              <a:t> Cousin to John Mark </a:t>
            </a:r>
            <a:r>
              <a:rPr lang="en-US" altLang="en-US" sz="2800" dirty="0">
                <a:solidFill>
                  <a:srgbClr val="0000FF"/>
                </a:solidFill>
              </a:rPr>
              <a:t>(Col. 4:10)</a:t>
            </a:r>
          </a:p>
          <a:p>
            <a:pPr>
              <a:buFontTx/>
              <a:buChar char="•"/>
            </a:pPr>
            <a:endParaRPr lang="en-US" altLang="en-US" sz="1400" dirty="0">
              <a:solidFill>
                <a:srgbClr val="0000FF"/>
              </a:solidFill>
            </a:endParaRPr>
          </a:p>
          <a:p>
            <a:pPr>
              <a:buFontTx/>
              <a:buChar char="•"/>
            </a:pPr>
            <a:r>
              <a:rPr lang="en-US" altLang="en-US" sz="2800" dirty="0"/>
              <a:t> </a:t>
            </a:r>
            <a:r>
              <a:rPr lang="en-US" altLang="en-US" sz="2800" b="1" u="sng" dirty="0"/>
              <a:t>Some Wealth</a:t>
            </a:r>
            <a:r>
              <a:rPr lang="en-US" altLang="en-US" sz="2800" b="1" dirty="0"/>
              <a:t>:</a:t>
            </a:r>
            <a:r>
              <a:rPr lang="en-US" altLang="en-US" sz="2800" dirty="0"/>
              <a:t> Sold land </a:t>
            </a:r>
            <a:r>
              <a:rPr lang="en-US" altLang="en-US" sz="2800" dirty="0">
                <a:solidFill>
                  <a:srgbClr val="0000FF"/>
                </a:solidFill>
              </a:rPr>
              <a:t>(Acts 4:32-37)</a:t>
            </a:r>
          </a:p>
          <a:p>
            <a:pPr>
              <a:buFontTx/>
              <a:buChar char="•"/>
            </a:pPr>
            <a:endParaRPr lang="en-US" altLang="en-US" sz="1400" dirty="0"/>
          </a:p>
          <a:p>
            <a:pPr>
              <a:buFontTx/>
              <a:buChar char="•"/>
            </a:pPr>
            <a:r>
              <a:rPr lang="en-US" altLang="en-US" sz="2800" dirty="0"/>
              <a:t> </a:t>
            </a:r>
            <a:r>
              <a:rPr lang="en-US" altLang="en-US" sz="2800" b="1" u="sng" dirty="0"/>
              <a:t>Place</a:t>
            </a:r>
            <a:r>
              <a:rPr lang="en-US" altLang="en-US" sz="2800" b="1" dirty="0"/>
              <a:t>: </a:t>
            </a:r>
            <a:r>
              <a:rPr lang="en-US" altLang="en-US" sz="2800" dirty="0"/>
              <a:t>Island of Cyrus </a:t>
            </a:r>
            <a:r>
              <a:rPr lang="en-US" altLang="en-US" sz="2800" dirty="0">
                <a:solidFill>
                  <a:srgbClr val="0000FF"/>
                </a:solidFill>
              </a:rPr>
              <a:t>(Acts 4:36)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A4A416-6CB4-4214-AC7E-671C07C06528}"/>
              </a:ext>
            </a:extLst>
          </p:cNvPr>
          <p:cNvSpPr/>
          <p:nvPr/>
        </p:nvSpPr>
        <p:spPr>
          <a:xfrm>
            <a:off x="696686" y="452173"/>
            <a:ext cx="8375848" cy="7443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60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The Man Barnabas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CB84EA-F03C-DAC9-1327-430A833377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9072534" y="321918"/>
            <a:ext cx="1840632" cy="1749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15258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3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0" descr="D:\Projectr\GIFFiles\Paul 2.gif">
            <a:extLst>
              <a:ext uri="{FF2B5EF4-FFF2-40B4-BE49-F238E27FC236}">
                <a16:creationId xmlns:a16="http://schemas.microsoft.com/office/drawing/2014/main" id="{E54489AA-BE4D-4B45-95C3-27CE948B2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278" y="0"/>
            <a:ext cx="1051045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0" name="Oval 12">
            <a:extLst>
              <a:ext uri="{FF2B5EF4-FFF2-40B4-BE49-F238E27FC236}">
                <a16:creationId xmlns:a16="http://schemas.microsoft.com/office/drawing/2014/main" id="{DD47374E-4482-46B5-903E-B607D3944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4828" y="3966754"/>
            <a:ext cx="2068286" cy="1225732"/>
          </a:xfrm>
          <a:prstGeom prst="ellips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06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>
            <a:extLst>
              <a:ext uri="{FF2B5EF4-FFF2-40B4-BE49-F238E27FC236}">
                <a16:creationId xmlns:a16="http://schemas.microsoft.com/office/drawing/2014/main" id="{7AF046AD-41FA-4E9F-BB76-341F625C8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457" y="1550909"/>
            <a:ext cx="8692243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dirty="0"/>
              <a:t> </a:t>
            </a:r>
            <a:r>
              <a:rPr lang="en-US" altLang="en-US" sz="2800" b="1" u="sng" dirty="0"/>
              <a:t>Qualities</a:t>
            </a:r>
            <a:r>
              <a:rPr lang="en-US" altLang="en-US" sz="2800" b="1" dirty="0"/>
              <a:t>:</a:t>
            </a:r>
            <a:r>
              <a:rPr lang="en-US" altLang="en-US" sz="2800" dirty="0"/>
              <a:t> Good man, full of  Holy Spirit &amp; Faith </a:t>
            </a:r>
            <a:r>
              <a:rPr lang="en-US" altLang="en-US" sz="2800" dirty="0">
                <a:solidFill>
                  <a:srgbClr val="0000FF"/>
                </a:solidFill>
              </a:rPr>
              <a:t>(Acts 11:24)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dirty="0"/>
              <a:t> </a:t>
            </a:r>
            <a:r>
              <a:rPr lang="en-US" altLang="en-US" sz="2800" b="1" u="sng" dirty="0"/>
              <a:t>Ability to Encourage</a:t>
            </a:r>
            <a:r>
              <a:rPr lang="en-US" altLang="en-US" sz="2800" b="1" dirty="0"/>
              <a:t>: </a:t>
            </a:r>
            <a:r>
              <a:rPr lang="en-US" altLang="en-US" sz="2800" dirty="0">
                <a:solidFill>
                  <a:srgbClr val="0000FF"/>
                </a:solidFill>
              </a:rPr>
              <a:t>(Acts 4:36; 11:23)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dirty="0"/>
              <a:t> </a:t>
            </a:r>
            <a:r>
              <a:rPr lang="en-US" altLang="en-US" sz="2800" b="1" u="sng" dirty="0"/>
              <a:t>Bold</a:t>
            </a:r>
            <a:r>
              <a:rPr lang="en-US" altLang="en-US" sz="2800" b="1" dirty="0"/>
              <a:t>: </a:t>
            </a:r>
            <a:r>
              <a:rPr lang="en-US" altLang="en-US" sz="2800" dirty="0">
                <a:solidFill>
                  <a:srgbClr val="0000FF"/>
                </a:solidFill>
              </a:rPr>
              <a:t>(Acts 13:46)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dirty="0"/>
              <a:t> </a:t>
            </a:r>
            <a:r>
              <a:rPr lang="en-US" altLang="en-US" sz="2800" b="1" u="sng" dirty="0"/>
              <a:t>Self Denial</a:t>
            </a:r>
            <a:r>
              <a:rPr lang="en-US" altLang="en-US" sz="2800" b="1" dirty="0"/>
              <a:t>: </a:t>
            </a:r>
            <a:r>
              <a:rPr lang="en-US" altLang="en-US" sz="2800" dirty="0">
                <a:solidFill>
                  <a:srgbClr val="0000FF"/>
                </a:solidFill>
              </a:rPr>
              <a:t>(1 Cor. 9:6)</a:t>
            </a:r>
            <a:endParaRPr lang="en-US" altLang="en-US" sz="2800" u="sng" dirty="0">
              <a:solidFill>
                <a:srgbClr val="0000FF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373E3F-FFBD-29F8-56F6-332347605A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9072534" y="321918"/>
            <a:ext cx="1840632" cy="1749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A32607C-6F7E-C2EF-EE91-4553C43E1347}"/>
              </a:ext>
            </a:extLst>
          </p:cNvPr>
          <p:cNvSpPr/>
          <p:nvPr/>
        </p:nvSpPr>
        <p:spPr>
          <a:xfrm>
            <a:off x="696686" y="452173"/>
            <a:ext cx="8375848" cy="7443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60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The Man Barnabas</a:t>
            </a:r>
          </a:p>
        </p:txBody>
      </p:sp>
    </p:spTree>
    <p:extLst>
      <p:ext uri="{BB962C8B-B14F-4D97-AF65-F5344CB8AC3E}">
        <p14:creationId xmlns:p14="http://schemas.microsoft.com/office/powerpoint/2010/main" val="549294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3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E93AC5-4163-460A-82FF-D1372114DE44}"/>
              </a:ext>
            </a:extLst>
          </p:cNvPr>
          <p:cNvSpPr/>
          <p:nvPr/>
        </p:nvSpPr>
        <p:spPr>
          <a:xfrm>
            <a:off x="627018" y="452173"/>
            <a:ext cx="8560525" cy="7443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60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Overview of His Life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145ED626-E06C-4BBC-8748-7EE38002C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686" y="1628507"/>
            <a:ext cx="9710057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dirty="0"/>
              <a:t> </a:t>
            </a:r>
            <a:r>
              <a:rPr lang="en-US" altLang="en-US" sz="2800" b="1" u="sng" dirty="0"/>
              <a:t>Sold &amp; gave to help needy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00FF"/>
                </a:solidFill>
              </a:rPr>
              <a:t>(Acts 4:32-37)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dirty="0"/>
              <a:t> </a:t>
            </a:r>
            <a:r>
              <a:rPr lang="en-US" altLang="en-US" sz="2800" b="1" u="sng" dirty="0"/>
              <a:t>Vouched for Saul at Jerusalem</a:t>
            </a:r>
            <a:r>
              <a:rPr lang="en-US" altLang="en-US" sz="2800" dirty="0">
                <a:solidFill>
                  <a:srgbClr val="0000FF"/>
                </a:solidFill>
              </a:rPr>
              <a:t>(Acts 9:26-28)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dirty="0"/>
              <a:t> </a:t>
            </a:r>
            <a:r>
              <a:rPr lang="en-US" altLang="en-US" sz="2800" b="1" u="sng" dirty="0"/>
              <a:t>At Antioch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00FF"/>
                </a:solidFill>
              </a:rPr>
              <a:t>(Acts 11:22-30)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en-US" sz="2800" dirty="0"/>
              <a:t> Sent by church at Jerusalem </a:t>
            </a:r>
            <a:r>
              <a:rPr lang="en-US" altLang="en-US" sz="2800" dirty="0">
                <a:solidFill>
                  <a:srgbClr val="0000FF"/>
                </a:solidFill>
              </a:rPr>
              <a:t>(v. 22)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en-US" sz="2800" dirty="0"/>
              <a:t> Encouraged &amp; taught </a:t>
            </a:r>
            <a:r>
              <a:rPr lang="en-US" altLang="en-US" sz="2800" dirty="0">
                <a:solidFill>
                  <a:srgbClr val="0000FF"/>
                </a:solidFill>
              </a:rPr>
              <a:t>(vv. 23-24)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en-US" sz="2800" dirty="0"/>
              <a:t> Went to Tarsus for Saul </a:t>
            </a:r>
            <a:r>
              <a:rPr lang="en-US" altLang="en-US" sz="2800" dirty="0">
                <a:solidFill>
                  <a:srgbClr val="0000FF"/>
                </a:solidFill>
              </a:rPr>
              <a:t>(v. 25)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en-US" sz="2800" dirty="0"/>
              <a:t> Worked for a year &amp; taught </a:t>
            </a:r>
            <a:r>
              <a:rPr lang="en-US" altLang="en-US" sz="2800" dirty="0">
                <a:solidFill>
                  <a:srgbClr val="0000FF"/>
                </a:solidFill>
              </a:rPr>
              <a:t>(v. 26)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400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b="1" u="sng" dirty="0"/>
              <a:t> Messenger of benevolence to Judea</a:t>
            </a:r>
            <a:r>
              <a:rPr lang="en-US" altLang="en-US" sz="2800" b="1" dirty="0"/>
              <a:t> </a:t>
            </a:r>
            <a:r>
              <a:rPr lang="en-US" altLang="en-US" sz="2800" dirty="0">
                <a:solidFill>
                  <a:srgbClr val="0000FF"/>
                </a:solidFill>
              </a:rPr>
              <a:t>(Acts 11:27-30)</a:t>
            </a:r>
            <a:endParaRPr lang="en-US" altLang="en-US" sz="2800" b="1" dirty="0">
              <a:solidFill>
                <a:srgbClr val="0000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A8F95D-D482-60BF-FE94-9260BEDD1C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9072534" y="321918"/>
            <a:ext cx="1840632" cy="1749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124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3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E93AC5-4163-460A-82FF-D1372114DE44}"/>
              </a:ext>
            </a:extLst>
          </p:cNvPr>
          <p:cNvSpPr/>
          <p:nvPr/>
        </p:nvSpPr>
        <p:spPr>
          <a:xfrm>
            <a:off x="587829" y="452173"/>
            <a:ext cx="8577942" cy="7443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60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Overview of His Life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69B2F32B-DB96-4772-8553-EFD1DA0B2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686" y="1895016"/>
            <a:ext cx="9448799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dirty="0"/>
              <a:t> </a:t>
            </a:r>
            <a:r>
              <a:rPr lang="en-US" altLang="en-US" sz="2800" b="1" u="sng" dirty="0"/>
              <a:t>Returned to Antioch with John Mark</a:t>
            </a:r>
            <a:r>
              <a:rPr lang="en-US" altLang="en-US" sz="2800" b="1" dirty="0"/>
              <a:t> </a:t>
            </a:r>
            <a:r>
              <a:rPr lang="en-US" altLang="en-US" sz="2800" dirty="0">
                <a:solidFill>
                  <a:srgbClr val="0000FF"/>
                </a:solidFill>
              </a:rPr>
              <a:t>(Acts 12:25)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b="1" dirty="0"/>
              <a:t> </a:t>
            </a:r>
            <a:r>
              <a:rPr lang="en-US" altLang="en-US" sz="2800" b="1" u="sng" dirty="0"/>
              <a:t>Sent out on 1st Journey with Paul</a:t>
            </a:r>
            <a:r>
              <a:rPr lang="en-US" altLang="en-US" sz="2800" dirty="0"/>
              <a:t> (</a:t>
            </a:r>
            <a:r>
              <a:rPr lang="en-US" altLang="en-US" sz="2800" dirty="0">
                <a:solidFill>
                  <a:srgbClr val="0000FF"/>
                </a:solidFill>
              </a:rPr>
              <a:t>Acts 13-14)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en-US" sz="2800" b="1" dirty="0"/>
              <a:t> </a:t>
            </a:r>
            <a:r>
              <a:rPr lang="en-US" altLang="en-US" sz="2800" dirty="0"/>
              <a:t>Preached in home area </a:t>
            </a:r>
            <a:r>
              <a:rPr lang="en-US" altLang="en-US" sz="2800" dirty="0">
                <a:solidFill>
                  <a:srgbClr val="0000FF"/>
                </a:solidFill>
              </a:rPr>
              <a:t>(13:4-12)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en-US" sz="2800" dirty="0"/>
              <a:t> Expelled from Antioch </a:t>
            </a:r>
            <a:r>
              <a:rPr lang="en-US" altLang="en-US" sz="2800" dirty="0">
                <a:solidFill>
                  <a:srgbClr val="0000FF"/>
                </a:solidFill>
              </a:rPr>
              <a:t>(13:50)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en-US" sz="2800" dirty="0"/>
              <a:t> Attempt made to worship him </a:t>
            </a:r>
            <a:r>
              <a:rPr lang="en-US" altLang="en-US" sz="2800" dirty="0">
                <a:solidFill>
                  <a:srgbClr val="0000FF"/>
                </a:solidFill>
              </a:rPr>
              <a:t>(14:12-18)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en-US" sz="2800" dirty="0"/>
              <a:t> Revisited churches </a:t>
            </a:r>
            <a:r>
              <a:rPr lang="en-US" altLang="en-US" sz="2800" dirty="0">
                <a:solidFill>
                  <a:srgbClr val="0000FF"/>
                </a:solidFill>
              </a:rPr>
              <a:t>(14:21-28)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b="1" dirty="0"/>
              <a:t> </a:t>
            </a:r>
            <a:r>
              <a:rPr lang="en-US" altLang="en-US" sz="2800" b="1" u="sng" dirty="0"/>
              <a:t>Dispute at Antioch over circumcision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00FF"/>
                </a:solidFill>
              </a:rPr>
              <a:t>(Acts 15:1-2)</a:t>
            </a:r>
            <a:endParaRPr lang="en-US" altLang="en-US" sz="2800" b="1" dirty="0">
              <a:solidFill>
                <a:srgbClr val="0000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45BF50-16CA-F6F9-1F81-AAD859166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9072534" y="321918"/>
            <a:ext cx="1840632" cy="1749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79751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3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E93AC5-4163-460A-82FF-D1372114DE44}"/>
              </a:ext>
            </a:extLst>
          </p:cNvPr>
          <p:cNvSpPr/>
          <p:nvPr/>
        </p:nvSpPr>
        <p:spPr>
          <a:xfrm>
            <a:off x="544286" y="452173"/>
            <a:ext cx="8643257" cy="7443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60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Overview of His Life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1B8834CF-DDC2-430B-82CE-96576B6BC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8898" y="1796456"/>
            <a:ext cx="9764268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dirty="0"/>
              <a:t> </a:t>
            </a:r>
            <a:r>
              <a:rPr lang="en-US" altLang="en-US" sz="2800" b="1" u="sng" dirty="0"/>
              <a:t>Jerusalem discussion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00FF"/>
                </a:solidFill>
              </a:rPr>
              <a:t>(Acts 15: 12, 25, 35)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dirty="0"/>
              <a:t> </a:t>
            </a:r>
            <a:r>
              <a:rPr lang="en-US" altLang="en-US" sz="2800" b="1" u="sng" dirty="0"/>
              <a:t>Dispute with Paul over John Mark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00FF"/>
                </a:solidFill>
              </a:rPr>
              <a:t>(Acts 15:36-41)</a:t>
            </a:r>
            <a:endParaRPr lang="en-US" altLang="en-US" sz="2800" b="1" dirty="0">
              <a:solidFill>
                <a:srgbClr val="0000FF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b="1" dirty="0"/>
              <a:t> </a:t>
            </a:r>
            <a:r>
              <a:rPr lang="en-US" altLang="en-US" sz="2800" b="1" u="sng" dirty="0"/>
              <a:t>Traveled on his own missionary journey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00FF"/>
                </a:solidFill>
              </a:rPr>
              <a:t>(Acts 15:39)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dirty="0"/>
              <a:t> </a:t>
            </a:r>
            <a:r>
              <a:rPr lang="en-US" altLang="en-US" sz="2800" b="1" u="sng" dirty="0"/>
              <a:t>Disappears from the record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sz="1400" b="1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dirty="0"/>
              <a:t> </a:t>
            </a:r>
            <a:r>
              <a:rPr lang="en-US" altLang="en-US" sz="2800" b="1" u="sng" dirty="0"/>
              <a:t>Hypocrisy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00FF"/>
                </a:solidFill>
              </a:rPr>
              <a:t>(Gal. 2:13)</a:t>
            </a:r>
            <a:endParaRPr lang="en-US" altLang="en-US" sz="2800" b="1" dirty="0">
              <a:solidFill>
                <a:srgbClr val="0000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0EB5FB-1FB6-B03F-D43D-10FF47BE4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9072534" y="321918"/>
            <a:ext cx="1840632" cy="1749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9359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3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ED1B757-9FF6-4AF9-9123-47D7FE3A33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4895092" y="3428997"/>
            <a:ext cx="2401816" cy="2282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7CEDAC-E452-4D1B-9880-F6C452D1AE61}"/>
              </a:ext>
            </a:extLst>
          </p:cNvPr>
          <p:cNvSpPr/>
          <p:nvPr/>
        </p:nvSpPr>
        <p:spPr>
          <a:xfrm>
            <a:off x="1995574" y="335843"/>
            <a:ext cx="8166018" cy="30931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Barnabas</a:t>
            </a:r>
            <a:endParaRPr lang="en-US" b="1" dirty="0">
              <a:ln/>
              <a:solidFill>
                <a:srgbClr val="0070C0"/>
              </a:solidFill>
              <a:latin typeface="AR CENA" panose="02000000000000000000" pitchFamily="2" charset="0"/>
            </a:endParaRPr>
          </a:p>
          <a:p>
            <a:pPr algn="ctr"/>
            <a:r>
              <a:rPr lang="en-US" sz="80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Son of Encouragement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E7D9EE-7DFD-42FB-B795-B37E149594A2}"/>
              </a:ext>
            </a:extLst>
          </p:cNvPr>
          <p:cNvSpPr txBox="1"/>
          <p:nvPr/>
        </p:nvSpPr>
        <p:spPr>
          <a:xfrm>
            <a:off x="500743" y="5758492"/>
            <a:ext cx="1112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Characteristics That Gave Him That Name</a:t>
            </a:r>
          </a:p>
        </p:txBody>
      </p:sp>
    </p:spTree>
    <p:extLst>
      <p:ext uri="{BB962C8B-B14F-4D97-AF65-F5344CB8AC3E}">
        <p14:creationId xmlns:p14="http://schemas.microsoft.com/office/powerpoint/2010/main" val="183594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0AFF22-76B1-4277-AA31-4A424E04AE3B}"/>
              </a:ext>
            </a:extLst>
          </p:cNvPr>
          <p:cNvSpPr txBox="1"/>
          <p:nvPr/>
        </p:nvSpPr>
        <p:spPr>
          <a:xfrm>
            <a:off x="1987827" y="2055222"/>
            <a:ext cx="8189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 CENA" panose="02000000000000000000" pitchFamily="2" charset="0"/>
              </a:rPr>
              <a:t>Caring &amp; Generous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9AE2FA-20ED-34B6-01BB-0D2B21AC4C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8807144" y="276542"/>
            <a:ext cx="2256369" cy="214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9238D1E-BEF0-56F4-3FEC-D98F9CF14B30}"/>
              </a:ext>
            </a:extLst>
          </p:cNvPr>
          <p:cNvSpPr/>
          <p:nvPr/>
        </p:nvSpPr>
        <p:spPr>
          <a:xfrm>
            <a:off x="1490870" y="514788"/>
            <a:ext cx="7316274" cy="13471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8000" b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Barnabas</a:t>
            </a:r>
          </a:p>
          <a:p>
            <a:pPr algn="ctr">
              <a:lnSpc>
                <a:spcPts val="4700"/>
              </a:lnSpc>
            </a:pPr>
            <a:r>
              <a:rPr lang="en-US" sz="60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Son of Encouragement</a:t>
            </a:r>
          </a:p>
        </p:txBody>
      </p:sp>
    </p:spTree>
    <p:extLst>
      <p:ext uri="{BB962C8B-B14F-4D97-AF65-F5344CB8AC3E}">
        <p14:creationId xmlns:p14="http://schemas.microsoft.com/office/powerpoint/2010/main" val="2431384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D786A0-7196-436C-A899-0A72E143C72A}"/>
              </a:ext>
            </a:extLst>
          </p:cNvPr>
          <p:cNvSpPr txBox="1"/>
          <p:nvPr/>
        </p:nvSpPr>
        <p:spPr>
          <a:xfrm>
            <a:off x="3526974" y="627016"/>
            <a:ext cx="6487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Caring &amp; Generous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C7947D-8A46-4789-B182-C02A486CE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09" y="575963"/>
            <a:ext cx="1257111" cy="8824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F2AA9C-7562-4AC7-B56B-5F9C6C50BEEF}"/>
              </a:ext>
            </a:extLst>
          </p:cNvPr>
          <p:cNvSpPr txBox="1"/>
          <p:nvPr/>
        </p:nvSpPr>
        <p:spPr>
          <a:xfrm>
            <a:off x="1063487" y="2351314"/>
            <a:ext cx="856819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Money &amp; Possessions </a:t>
            </a:r>
            <a:r>
              <a:rPr lang="en-US" sz="3200" dirty="0">
                <a:solidFill>
                  <a:srgbClr val="0000FF"/>
                </a:solidFill>
              </a:rPr>
              <a:t>(Acts 4:32-37)</a:t>
            </a:r>
          </a:p>
          <a:p>
            <a:pPr marL="514350" indent="-514350">
              <a:buFont typeface="+mj-lt"/>
              <a:buAutoNum type="alphaUcPeriod"/>
            </a:pPr>
            <a:endParaRPr lang="en-US" sz="16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Time </a:t>
            </a:r>
            <a:r>
              <a:rPr lang="en-US" sz="3200" dirty="0">
                <a:solidFill>
                  <a:srgbClr val="0000FF"/>
                </a:solidFill>
              </a:rPr>
              <a:t>(Acts 11:30)</a:t>
            </a:r>
          </a:p>
          <a:p>
            <a:pPr marL="514350" indent="-514350">
              <a:buFont typeface="+mj-lt"/>
              <a:buAutoNum type="alphaUcPeriod"/>
            </a:pPr>
            <a:endParaRPr lang="en-US" sz="16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Care &amp; Love for Others </a:t>
            </a:r>
            <a:r>
              <a:rPr lang="en-US" sz="3200" dirty="0">
                <a:solidFill>
                  <a:srgbClr val="0000FF"/>
                </a:solidFill>
              </a:rPr>
              <a:t>(Acts 4, 9, 11)</a:t>
            </a:r>
          </a:p>
        </p:txBody>
      </p:sp>
    </p:spTree>
    <p:extLst>
      <p:ext uri="{BB962C8B-B14F-4D97-AF65-F5344CB8AC3E}">
        <p14:creationId xmlns:p14="http://schemas.microsoft.com/office/powerpoint/2010/main" val="617343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0AFF22-76B1-4277-AA31-4A424E04AE3B}"/>
              </a:ext>
            </a:extLst>
          </p:cNvPr>
          <p:cNvSpPr txBox="1"/>
          <p:nvPr/>
        </p:nvSpPr>
        <p:spPr>
          <a:xfrm>
            <a:off x="1967949" y="2055222"/>
            <a:ext cx="82095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Caring &amp; Generous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 CENA" panose="02000000000000000000" pitchFamily="2" charset="0"/>
              </a:rPr>
              <a:t>Commended &amp; Recommended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C207D6-045D-2370-7AC8-34A62E8437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8807144" y="276542"/>
            <a:ext cx="2256369" cy="214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3217A3-2B27-7193-83D2-644A1BC06192}"/>
              </a:ext>
            </a:extLst>
          </p:cNvPr>
          <p:cNvSpPr/>
          <p:nvPr/>
        </p:nvSpPr>
        <p:spPr>
          <a:xfrm>
            <a:off x="1490870" y="514788"/>
            <a:ext cx="7316274" cy="13471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8000" b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Barnabas</a:t>
            </a:r>
          </a:p>
          <a:p>
            <a:pPr algn="ctr">
              <a:lnSpc>
                <a:spcPts val="4700"/>
              </a:lnSpc>
            </a:pPr>
            <a:r>
              <a:rPr lang="en-US" sz="60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Son of Encouragement</a:t>
            </a:r>
          </a:p>
        </p:txBody>
      </p:sp>
    </p:spTree>
    <p:extLst>
      <p:ext uri="{BB962C8B-B14F-4D97-AF65-F5344CB8AC3E}">
        <p14:creationId xmlns:p14="http://schemas.microsoft.com/office/powerpoint/2010/main" val="1932190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6C5A45-4CA7-4168-8C91-1DF5D896F570}"/>
              </a:ext>
            </a:extLst>
          </p:cNvPr>
          <p:cNvSpPr txBox="1"/>
          <p:nvPr/>
        </p:nvSpPr>
        <p:spPr>
          <a:xfrm>
            <a:off x="3071190" y="670560"/>
            <a:ext cx="76928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Commended &amp; Recommended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8CEB49-FBD1-4D20-80AB-C3F0B86EC683}"/>
              </a:ext>
            </a:extLst>
          </p:cNvPr>
          <p:cNvSpPr txBox="1"/>
          <p:nvPr/>
        </p:nvSpPr>
        <p:spPr>
          <a:xfrm>
            <a:off x="1083365" y="2351314"/>
            <a:ext cx="102373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Vouched for Saul </a:t>
            </a:r>
            <a:r>
              <a:rPr lang="en-US" sz="3200" dirty="0">
                <a:solidFill>
                  <a:srgbClr val="0000FF"/>
                </a:solidFill>
              </a:rPr>
              <a:t>(Acts 9:27-28)</a:t>
            </a:r>
          </a:p>
          <a:p>
            <a:pPr marL="514350" indent="-514350">
              <a:buFont typeface="+mj-lt"/>
              <a:buAutoNum type="alphaUcPeriod"/>
            </a:pPr>
            <a:endParaRPr lang="en-US" sz="16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Willing to stake his name &amp; reputation for another</a:t>
            </a:r>
          </a:p>
          <a:p>
            <a:pPr marL="514350" indent="-514350">
              <a:buFont typeface="+mj-lt"/>
              <a:buAutoNum type="alphaUcPeriod"/>
            </a:pPr>
            <a:endParaRPr lang="en-US" sz="16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Used his influence to help others be accepted and used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B746D-7A9F-52B4-7A30-A43AAD399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09" y="575963"/>
            <a:ext cx="1257111" cy="8824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6803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0AFF22-76B1-4277-AA31-4A424E04AE3B}"/>
              </a:ext>
            </a:extLst>
          </p:cNvPr>
          <p:cNvSpPr txBox="1"/>
          <p:nvPr/>
        </p:nvSpPr>
        <p:spPr>
          <a:xfrm>
            <a:off x="1997765" y="2055225"/>
            <a:ext cx="81796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Caring &amp; Generous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Commended &amp; Recommended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 CENA" panose="02000000000000000000" pitchFamily="2" charset="0"/>
              </a:rPr>
              <a:t> Saw Potential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D98107-2946-DF10-95CD-7C17152862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8807144" y="276542"/>
            <a:ext cx="2256369" cy="214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3799625-7FD7-E5F0-D61F-5FBD13580243}"/>
              </a:ext>
            </a:extLst>
          </p:cNvPr>
          <p:cNvSpPr/>
          <p:nvPr/>
        </p:nvSpPr>
        <p:spPr>
          <a:xfrm>
            <a:off x="1490870" y="514788"/>
            <a:ext cx="7316274" cy="13471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8000" b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Barnabas</a:t>
            </a:r>
          </a:p>
          <a:p>
            <a:pPr algn="ctr">
              <a:lnSpc>
                <a:spcPts val="4700"/>
              </a:lnSpc>
            </a:pPr>
            <a:r>
              <a:rPr lang="en-US" sz="60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Son of Encouragement</a:t>
            </a:r>
          </a:p>
        </p:txBody>
      </p:sp>
    </p:spTree>
    <p:extLst>
      <p:ext uri="{BB962C8B-B14F-4D97-AF65-F5344CB8AC3E}">
        <p14:creationId xmlns:p14="http://schemas.microsoft.com/office/powerpoint/2010/main" val="40167336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ECFE42-8D0A-465F-8F2B-2D277F35FD2F}"/>
              </a:ext>
            </a:extLst>
          </p:cNvPr>
          <p:cNvSpPr txBox="1"/>
          <p:nvPr/>
        </p:nvSpPr>
        <p:spPr>
          <a:xfrm>
            <a:off x="3500846" y="627017"/>
            <a:ext cx="6461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Saw Potential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8053AD-E6F0-44B8-8761-4BE01FD6C1C2}"/>
              </a:ext>
            </a:extLst>
          </p:cNvPr>
          <p:cNvSpPr txBox="1"/>
          <p:nvPr/>
        </p:nvSpPr>
        <p:spPr>
          <a:xfrm>
            <a:off x="1053547" y="2351314"/>
            <a:ext cx="101180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John Mark turned back </a:t>
            </a:r>
            <a:r>
              <a:rPr lang="en-US" sz="3200" dirty="0">
                <a:solidFill>
                  <a:srgbClr val="0000FF"/>
                </a:solidFill>
              </a:rPr>
              <a:t>(Acts 13:13)</a:t>
            </a:r>
          </a:p>
          <a:p>
            <a:pPr marL="514350" indent="-514350">
              <a:buFont typeface="+mj-lt"/>
              <a:buAutoNum type="alphaUcPeriod"/>
            </a:pPr>
            <a:endParaRPr lang="en-US" sz="16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Stood by him for 2</a:t>
            </a:r>
            <a:r>
              <a:rPr lang="en-US" sz="3200" baseline="30000" dirty="0"/>
              <a:t>nd</a:t>
            </a:r>
            <a:r>
              <a:rPr lang="en-US" sz="3200" dirty="0"/>
              <a:t> journey </a:t>
            </a:r>
            <a:r>
              <a:rPr lang="en-US" sz="3200" dirty="0">
                <a:solidFill>
                  <a:srgbClr val="0000FF"/>
                </a:solidFill>
              </a:rPr>
              <a:t>(Acts 15:36-41)</a:t>
            </a:r>
          </a:p>
          <a:p>
            <a:pPr marL="514350" indent="-514350">
              <a:buFont typeface="+mj-lt"/>
              <a:buAutoNum type="alphaUcPeriod"/>
            </a:pPr>
            <a:endParaRPr lang="en-US" sz="16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Confidence was well placed </a:t>
            </a:r>
            <a:r>
              <a:rPr lang="en-US" sz="3200" dirty="0">
                <a:solidFill>
                  <a:srgbClr val="0000FF"/>
                </a:solidFill>
              </a:rPr>
              <a:t>(Col. 4:10)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88C6F98-28F7-4E08-A83A-786AF13E7C8B}"/>
              </a:ext>
            </a:extLst>
          </p:cNvPr>
          <p:cNvSpPr/>
          <p:nvPr/>
        </p:nvSpPr>
        <p:spPr>
          <a:xfrm>
            <a:off x="2588720" y="4641369"/>
            <a:ext cx="6897189" cy="1980148"/>
          </a:xfrm>
          <a:prstGeom prst="roundRect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tx1"/>
                </a:solidFill>
              </a:rPr>
              <a:t>Learn: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00FF"/>
                </a:solidFill>
              </a:rPr>
              <a:t>Saw good / potential – even after failure!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00FF"/>
                </a:solidFill>
              </a:rPr>
              <a:t>Sought reconciliation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00FF"/>
                </a:solidFill>
              </a:rPr>
              <a:t>Didn’t give up on him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DF3500-6229-430B-3B74-C3637A8C3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09" y="575963"/>
            <a:ext cx="1257111" cy="8824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26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0AFF22-76B1-4277-AA31-4A424E04AE3B}"/>
              </a:ext>
            </a:extLst>
          </p:cNvPr>
          <p:cNvSpPr txBox="1"/>
          <p:nvPr/>
        </p:nvSpPr>
        <p:spPr>
          <a:xfrm>
            <a:off x="1987827" y="2055225"/>
            <a:ext cx="81896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Caring &amp; Generous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Commended &amp; Recommended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 Saw Potential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 CENA" panose="02000000000000000000" pitchFamily="2" charset="0"/>
              </a:rPr>
              <a:t> Motivator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EF14A6-3DE7-0E51-0D57-9B68FDFCB4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8807144" y="276542"/>
            <a:ext cx="2256369" cy="214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2E761AB-8BCD-1BD6-207C-74DE177359C6}"/>
              </a:ext>
            </a:extLst>
          </p:cNvPr>
          <p:cNvSpPr/>
          <p:nvPr/>
        </p:nvSpPr>
        <p:spPr>
          <a:xfrm>
            <a:off x="1490870" y="514788"/>
            <a:ext cx="7316274" cy="13471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8000" b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Barnabas</a:t>
            </a:r>
          </a:p>
          <a:p>
            <a:pPr algn="ctr">
              <a:lnSpc>
                <a:spcPts val="4700"/>
              </a:lnSpc>
            </a:pPr>
            <a:r>
              <a:rPr lang="en-US" sz="60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Son of Encouragement</a:t>
            </a:r>
          </a:p>
        </p:txBody>
      </p:sp>
    </p:spTree>
    <p:extLst>
      <p:ext uri="{BB962C8B-B14F-4D97-AF65-F5344CB8AC3E}">
        <p14:creationId xmlns:p14="http://schemas.microsoft.com/office/powerpoint/2010/main" val="180490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A8FCBE-8DEF-4D8A-A241-CC1EAE0ECF33}"/>
              </a:ext>
            </a:extLst>
          </p:cNvPr>
          <p:cNvSpPr txBox="1"/>
          <p:nvPr/>
        </p:nvSpPr>
        <p:spPr>
          <a:xfrm>
            <a:off x="3553100" y="609599"/>
            <a:ext cx="6418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Motivator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0DD528-8C1F-43E6-8E77-68DF3357680C}"/>
              </a:ext>
            </a:extLst>
          </p:cNvPr>
          <p:cNvSpPr txBox="1"/>
          <p:nvPr/>
        </p:nvSpPr>
        <p:spPr>
          <a:xfrm>
            <a:off x="1073426" y="2229397"/>
            <a:ext cx="100186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Involved Saul in work at Jerusalem </a:t>
            </a:r>
            <a:r>
              <a:rPr lang="en-US" sz="3200" dirty="0">
                <a:solidFill>
                  <a:srgbClr val="0000FF"/>
                </a:solidFill>
              </a:rPr>
              <a:t>(Acts 9:26-28)</a:t>
            </a:r>
          </a:p>
          <a:p>
            <a:pPr marL="514350" indent="-514350">
              <a:buFont typeface="+mj-lt"/>
              <a:buAutoNum type="alphaUcPeriod"/>
            </a:pPr>
            <a:endParaRPr lang="en-US" sz="16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Involved Saul in work at Antioch </a:t>
            </a:r>
            <a:r>
              <a:rPr lang="en-US" sz="3200" dirty="0">
                <a:solidFill>
                  <a:srgbClr val="0000FF"/>
                </a:solidFill>
              </a:rPr>
              <a:t>(Acts 11:22-26)</a:t>
            </a:r>
          </a:p>
          <a:p>
            <a:pPr marL="514350" indent="-514350">
              <a:buFont typeface="+mj-lt"/>
              <a:buAutoNum type="alphaUcPeriod"/>
            </a:pPr>
            <a:endParaRPr lang="en-US" sz="16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Involved Mark in missionary work </a:t>
            </a:r>
            <a:r>
              <a:rPr lang="en-US" sz="3200" dirty="0">
                <a:solidFill>
                  <a:srgbClr val="0000FF"/>
                </a:solidFill>
              </a:rPr>
              <a:t>(Acts 12:25; 15:36-41)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772B2D-3819-8E57-5D02-87C088060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09" y="575963"/>
            <a:ext cx="1257111" cy="8824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08227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0AFF22-76B1-4277-AA31-4A424E04AE3B}"/>
              </a:ext>
            </a:extLst>
          </p:cNvPr>
          <p:cNvSpPr txBox="1"/>
          <p:nvPr/>
        </p:nvSpPr>
        <p:spPr>
          <a:xfrm>
            <a:off x="1967949" y="2055222"/>
            <a:ext cx="820950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Caring &amp; Generous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Commended &amp; Recommended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 Saw Potential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 Motivator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 CENA" panose="02000000000000000000" pitchFamily="2" charset="0"/>
              </a:rPr>
              <a:t> Urged Faithfulness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68EF5B-8277-55FA-9F55-5495580267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8807144" y="276542"/>
            <a:ext cx="2256369" cy="214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60C52E-C4DD-25FF-6D28-2BAF1DE713F1}"/>
              </a:ext>
            </a:extLst>
          </p:cNvPr>
          <p:cNvSpPr/>
          <p:nvPr/>
        </p:nvSpPr>
        <p:spPr>
          <a:xfrm>
            <a:off x="1490870" y="514788"/>
            <a:ext cx="7316274" cy="13471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8000" b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Barnabas</a:t>
            </a:r>
          </a:p>
          <a:p>
            <a:pPr algn="ctr">
              <a:lnSpc>
                <a:spcPts val="4700"/>
              </a:lnSpc>
            </a:pPr>
            <a:r>
              <a:rPr lang="en-US" sz="60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Son of Encouragement</a:t>
            </a:r>
          </a:p>
        </p:txBody>
      </p:sp>
    </p:spTree>
    <p:extLst>
      <p:ext uri="{BB962C8B-B14F-4D97-AF65-F5344CB8AC3E}">
        <p14:creationId xmlns:p14="http://schemas.microsoft.com/office/powerpoint/2010/main" val="480150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2BD0BE-BF17-4FED-9D9B-8C79E438E0B3}"/>
              </a:ext>
            </a:extLst>
          </p:cNvPr>
          <p:cNvSpPr txBox="1"/>
          <p:nvPr/>
        </p:nvSpPr>
        <p:spPr>
          <a:xfrm>
            <a:off x="3422471" y="618308"/>
            <a:ext cx="6531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Urged Faithfulness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E9D4C0-7E6B-4F4F-A362-39218EEB52E2}"/>
              </a:ext>
            </a:extLst>
          </p:cNvPr>
          <p:cNvSpPr txBox="1"/>
          <p:nvPr/>
        </p:nvSpPr>
        <p:spPr>
          <a:xfrm>
            <a:off x="1083364" y="2229397"/>
            <a:ext cx="101379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At Antioch </a:t>
            </a:r>
            <a:r>
              <a:rPr lang="en-US" sz="3200" dirty="0">
                <a:solidFill>
                  <a:srgbClr val="0000FF"/>
                </a:solidFill>
              </a:rPr>
              <a:t>(Acts 11:23)</a:t>
            </a:r>
          </a:p>
          <a:p>
            <a:pPr marL="514350" indent="-514350">
              <a:buFont typeface="+mj-lt"/>
              <a:buAutoNum type="alphaUcPeriod"/>
            </a:pPr>
            <a:endParaRPr lang="en-US" sz="16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In churches just established </a:t>
            </a:r>
            <a:r>
              <a:rPr lang="en-US" sz="3200" dirty="0">
                <a:solidFill>
                  <a:srgbClr val="0000FF"/>
                </a:solidFill>
              </a:rPr>
              <a:t>(Acts 14:22)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EFC146-495D-686B-7F53-178FE16EF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09" y="575963"/>
            <a:ext cx="1257111" cy="8824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0879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0AFF22-76B1-4277-AA31-4A424E04AE3B}"/>
              </a:ext>
            </a:extLst>
          </p:cNvPr>
          <p:cNvSpPr txBox="1"/>
          <p:nvPr/>
        </p:nvSpPr>
        <p:spPr>
          <a:xfrm>
            <a:off x="1958009" y="2055222"/>
            <a:ext cx="82194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Caring &amp; Generous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Commended &amp; Recommended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 Saw Potential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 Motivator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 Urged Faithfulness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 CENA" panose="02000000000000000000" pitchFamily="2" charset="0"/>
              </a:rPr>
              <a:t> Evangelistic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2E4D8E-1722-4ED8-66B2-7581F504E9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8807144" y="276542"/>
            <a:ext cx="2256369" cy="214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0C096E2-08C9-850A-F197-B122FC5DF4F1}"/>
              </a:ext>
            </a:extLst>
          </p:cNvPr>
          <p:cNvSpPr/>
          <p:nvPr/>
        </p:nvSpPr>
        <p:spPr>
          <a:xfrm>
            <a:off x="1490870" y="514788"/>
            <a:ext cx="7316274" cy="13471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8000" b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Barnabas</a:t>
            </a:r>
          </a:p>
          <a:p>
            <a:pPr algn="ctr">
              <a:lnSpc>
                <a:spcPts val="4700"/>
              </a:lnSpc>
            </a:pPr>
            <a:r>
              <a:rPr lang="en-US" sz="60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Son of Encouragement</a:t>
            </a:r>
          </a:p>
        </p:txBody>
      </p:sp>
    </p:spTree>
    <p:extLst>
      <p:ext uri="{BB962C8B-B14F-4D97-AF65-F5344CB8AC3E}">
        <p14:creationId xmlns:p14="http://schemas.microsoft.com/office/powerpoint/2010/main" val="3056336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66B2A9-B0EC-42B3-BCF4-B67FAE2A6DDA}"/>
              </a:ext>
            </a:extLst>
          </p:cNvPr>
          <p:cNvSpPr txBox="1"/>
          <p:nvPr/>
        </p:nvSpPr>
        <p:spPr>
          <a:xfrm>
            <a:off x="3466011" y="618308"/>
            <a:ext cx="65401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6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Evangelistic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0B0FC2-03B9-4D6B-907C-9329DB06ABB6}"/>
              </a:ext>
            </a:extLst>
          </p:cNvPr>
          <p:cNvSpPr txBox="1"/>
          <p:nvPr/>
        </p:nvSpPr>
        <p:spPr>
          <a:xfrm>
            <a:off x="1053548" y="2229394"/>
            <a:ext cx="107839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Traveled with Paul on 1</a:t>
            </a:r>
            <a:r>
              <a:rPr lang="en-US" sz="3200" baseline="30000" dirty="0"/>
              <a:t>st</a:t>
            </a:r>
            <a:r>
              <a:rPr lang="en-US" sz="3200" dirty="0"/>
              <a:t> journey </a:t>
            </a:r>
            <a:r>
              <a:rPr lang="en-US" sz="3200" dirty="0">
                <a:solidFill>
                  <a:srgbClr val="0000FF"/>
                </a:solidFill>
              </a:rPr>
              <a:t>(Acts 13:2-3, 43)</a:t>
            </a:r>
          </a:p>
          <a:p>
            <a:pPr marL="514350" indent="-514350">
              <a:buFont typeface="+mj-lt"/>
              <a:buAutoNum type="alphaUcPeriod"/>
            </a:pPr>
            <a:endParaRPr lang="en-US" sz="1600" dirty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Traveled with John Mark on his own 2</a:t>
            </a:r>
            <a:r>
              <a:rPr lang="en-US" sz="3200" baseline="30000" dirty="0"/>
              <a:t>nd</a:t>
            </a:r>
            <a:r>
              <a:rPr lang="en-US" sz="3200" dirty="0"/>
              <a:t> journey </a:t>
            </a:r>
            <a:r>
              <a:rPr lang="en-US" sz="3200" dirty="0">
                <a:solidFill>
                  <a:srgbClr val="0000FF"/>
                </a:solidFill>
              </a:rPr>
              <a:t>(Acts 15:39)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01B12D-BCCC-454E-75BD-7422286D7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09" y="575963"/>
            <a:ext cx="1257111" cy="8824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6575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0AFF22-76B1-4277-AA31-4A424E04AE3B}"/>
              </a:ext>
            </a:extLst>
          </p:cNvPr>
          <p:cNvSpPr txBox="1"/>
          <p:nvPr/>
        </p:nvSpPr>
        <p:spPr>
          <a:xfrm>
            <a:off x="1997765" y="2029099"/>
            <a:ext cx="817968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Caring &amp; Generous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Commended &amp; Recommended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 Saw Potential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 Motivator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 Urged Faithfulness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 CENA" panose="02000000000000000000" pitchFamily="2" charset="0"/>
              </a:rPr>
              <a:t> Evangelistic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 CENA" panose="02000000000000000000" pitchFamily="2" charset="0"/>
              </a:rPr>
              <a:t> Boldly Stood for the Truth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0F1AA7-914B-2802-6C79-DB80B0AF0D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8807144" y="276542"/>
            <a:ext cx="2256369" cy="214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4C9D4EF-783E-FB08-CCE1-185D6D4739E2}"/>
              </a:ext>
            </a:extLst>
          </p:cNvPr>
          <p:cNvSpPr/>
          <p:nvPr/>
        </p:nvSpPr>
        <p:spPr>
          <a:xfrm>
            <a:off x="1490870" y="514788"/>
            <a:ext cx="7316274" cy="13471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8000" b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Barnabas</a:t>
            </a:r>
          </a:p>
          <a:p>
            <a:pPr algn="ctr">
              <a:lnSpc>
                <a:spcPts val="4700"/>
              </a:lnSpc>
            </a:pPr>
            <a:r>
              <a:rPr lang="en-US" sz="60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Son of Encouragement</a:t>
            </a:r>
          </a:p>
        </p:txBody>
      </p:sp>
    </p:spTree>
    <p:extLst>
      <p:ext uri="{BB962C8B-B14F-4D97-AF65-F5344CB8AC3E}">
        <p14:creationId xmlns:p14="http://schemas.microsoft.com/office/powerpoint/2010/main" val="1157366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DD7B67-B2DF-4765-B813-5820F780B35F}"/>
              </a:ext>
            </a:extLst>
          </p:cNvPr>
          <p:cNvSpPr txBox="1"/>
          <p:nvPr/>
        </p:nvSpPr>
        <p:spPr>
          <a:xfrm>
            <a:off x="3474720" y="618307"/>
            <a:ext cx="65488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7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Boldly Stood for the Truth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C407E8-A2A6-457E-8A11-24FC13070121}"/>
              </a:ext>
            </a:extLst>
          </p:cNvPr>
          <p:cNvSpPr txBox="1"/>
          <p:nvPr/>
        </p:nvSpPr>
        <p:spPr>
          <a:xfrm>
            <a:off x="1083365" y="2229394"/>
            <a:ext cx="103366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When faced opposition </a:t>
            </a:r>
            <a:r>
              <a:rPr lang="en-US" sz="3200" dirty="0">
                <a:solidFill>
                  <a:srgbClr val="0000FF"/>
                </a:solidFill>
              </a:rPr>
              <a:t>(Acts 13:44-50)</a:t>
            </a:r>
          </a:p>
          <a:p>
            <a:pPr marL="514350" indent="-514350">
              <a:buFont typeface="+mj-lt"/>
              <a:buAutoNum type="alphaUcPeriod"/>
            </a:pPr>
            <a:endParaRPr lang="en-US" sz="16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At Antioch – then Jerusalem </a:t>
            </a:r>
            <a:r>
              <a:rPr lang="en-US" sz="3200" dirty="0">
                <a:solidFill>
                  <a:srgbClr val="0000FF"/>
                </a:solidFill>
              </a:rPr>
              <a:t>(Acts 15:1-2, 12, 25, 35)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AB0D84-C72A-4B6D-A946-492A1BBD1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09" y="575963"/>
            <a:ext cx="1257111" cy="8824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890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ED1B757-9FF6-4AF9-9123-47D7FE3A33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3"/>
          <a:stretch/>
        </p:blipFill>
        <p:spPr>
          <a:xfrm>
            <a:off x="8807144" y="276542"/>
            <a:ext cx="2256369" cy="214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7CEDAC-E452-4D1B-9880-F6C452D1AE61}"/>
              </a:ext>
            </a:extLst>
          </p:cNvPr>
          <p:cNvSpPr/>
          <p:nvPr/>
        </p:nvSpPr>
        <p:spPr>
          <a:xfrm>
            <a:off x="1490870" y="514788"/>
            <a:ext cx="7316274" cy="13471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4700"/>
              </a:lnSpc>
            </a:pPr>
            <a:r>
              <a:rPr lang="en-US" sz="8000" b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Barnabas</a:t>
            </a:r>
          </a:p>
          <a:p>
            <a:pPr algn="ctr">
              <a:lnSpc>
                <a:spcPts val="4700"/>
              </a:lnSpc>
            </a:pPr>
            <a:r>
              <a:rPr lang="en-US" sz="6000" b="1" i="1" dirty="0">
                <a:ln/>
                <a:solidFill>
                  <a:srgbClr val="0070C0"/>
                </a:solidFill>
                <a:latin typeface="AR CENA" panose="02000000000000000000" pitchFamily="2" charset="0"/>
              </a:rPr>
              <a:t>Son of Encouragement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0AFF22-76B1-4277-AA31-4A424E04AE3B}"/>
              </a:ext>
            </a:extLst>
          </p:cNvPr>
          <p:cNvSpPr txBox="1"/>
          <p:nvPr/>
        </p:nvSpPr>
        <p:spPr>
          <a:xfrm>
            <a:off x="1987827" y="2029099"/>
            <a:ext cx="81896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 CENA" panose="02000000000000000000" pitchFamily="2" charset="0"/>
              </a:rPr>
              <a:t>Caring &amp; Generous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 CENA" panose="02000000000000000000" pitchFamily="2" charset="0"/>
              </a:rPr>
              <a:t>Commended &amp; Recommended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 CENA" panose="02000000000000000000" pitchFamily="2" charset="0"/>
              </a:rPr>
              <a:t> Saw Potential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 CENA" panose="02000000000000000000" pitchFamily="2" charset="0"/>
              </a:rPr>
              <a:t> Motivator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 CENA" panose="02000000000000000000" pitchFamily="2" charset="0"/>
              </a:rPr>
              <a:t> Urged Faithfulness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 CENA" panose="02000000000000000000" pitchFamily="2" charset="0"/>
              </a:rPr>
              <a:t> Evangelistic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 CENA" panose="02000000000000000000" pitchFamily="2" charset="0"/>
              </a:rPr>
              <a:t> Boldly Stood for the Truth</a:t>
            </a:r>
          </a:p>
        </p:txBody>
      </p:sp>
    </p:spTree>
    <p:extLst>
      <p:ext uri="{BB962C8B-B14F-4D97-AF65-F5344CB8AC3E}">
        <p14:creationId xmlns:p14="http://schemas.microsoft.com/office/powerpoint/2010/main" val="188481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1813</TotalTime>
  <Words>849</Words>
  <Application>Microsoft Office PowerPoint</Application>
  <PresentationFormat>Widescreen</PresentationFormat>
  <Paragraphs>159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Arial</vt:lpstr>
      <vt:lpstr>Calibri</vt:lpstr>
      <vt:lpstr>Wingdings</vt:lpstr>
      <vt:lpstr>Times New Roman</vt:lpstr>
      <vt:lpstr>Calibri Light</vt:lpstr>
      <vt:lpstr>AR CENA</vt:lpstr>
      <vt:lpstr>2_Office Theme</vt:lpstr>
      <vt:lpstr>1_Office Theme</vt:lpstr>
      <vt:lpstr>3_Office Theme</vt:lpstr>
      <vt:lpstr>Office 2013 - 2022 Theme</vt:lpstr>
      <vt:lpstr>1_Office 2013 - 2022 Theme</vt:lpstr>
      <vt:lpstr>2_Office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18</cp:revision>
  <cp:lastPrinted>2024-12-01T00:09:58Z</cp:lastPrinted>
  <dcterms:created xsi:type="dcterms:W3CDTF">2017-12-24T20:29:12Z</dcterms:created>
  <dcterms:modified xsi:type="dcterms:W3CDTF">2024-12-01T13:26:30Z</dcterms:modified>
</cp:coreProperties>
</file>