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</p:sldMasterIdLst>
  <p:notesMasterIdLst>
    <p:notesMasterId r:id="rId38"/>
  </p:notesMasterIdLst>
  <p:sldIdLst>
    <p:sldId id="262" r:id="rId6"/>
    <p:sldId id="270" r:id="rId7"/>
    <p:sldId id="321" r:id="rId8"/>
    <p:sldId id="261" r:id="rId9"/>
    <p:sldId id="352" r:id="rId10"/>
    <p:sldId id="353" r:id="rId11"/>
    <p:sldId id="354" r:id="rId12"/>
    <p:sldId id="355" r:id="rId13"/>
    <p:sldId id="356" r:id="rId14"/>
    <p:sldId id="357" r:id="rId15"/>
    <p:sldId id="349" r:id="rId16"/>
    <p:sldId id="326" r:id="rId17"/>
    <p:sldId id="358" r:id="rId18"/>
    <p:sldId id="359" r:id="rId19"/>
    <p:sldId id="368" r:id="rId20"/>
    <p:sldId id="360" r:id="rId21"/>
    <p:sldId id="361" r:id="rId22"/>
    <p:sldId id="362" r:id="rId23"/>
    <p:sldId id="363" r:id="rId24"/>
    <p:sldId id="364" r:id="rId25"/>
    <p:sldId id="365" r:id="rId26"/>
    <p:sldId id="366" r:id="rId27"/>
    <p:sldId id="298" r:id="rId28"/>
    <p:sldId id="367" r:id="rId29"/>
    <p:sldId id="350" r:id="rId30"/>
    <p:sldId id="327" r:id="rId31"/>
    <p:sldId id="275" r:id="rId32"/>
    <p:sldId id="369" r:id="rId33"/>
    <p:sldId id="370" r:id="rId34"/>
    <p:sldId id="371" r:id="rId35"/>
    <p:sldId id="351" r:id="rId36"/>
    <p:sldId id="347" r:id="rId37"/>
  </p:sldIdLst>
  <p:sldSz cx="12192000" cy="6858000"/>
  <p:notesSz cx="7004050" cy="9290050"/>
  <p:embeddedFontLst>
    <p:embeddedFont>
      <p:font typeface="Arial Narrow" panose="020B0606020202030204" pitchFamily="34" charset="0"/>
      <p:regular r:id="rId39"/>
      <p:bold r:id="rId40"/>
      <p:italic r:id="rId41"/>
      <p:boldItalic r:id="rId42"/>
    </p:embeddedFont>
    <p:embeddedFont>
      <p:font typeface="Arial Rounded MT Bold" panose="020F0704030504030204" pitchFamily="34" charset="0"/>
      <p:regular r:id="rId43"/>
    </p:embeddedFont>
    <p:embeddedFont>
      <p:font typeface="Book Antiqua" panose="02040602050305030304" pitchFamily="18" charset="0"/>
      <p:regular r:id="rId44"/>
      <p:bold r:id="rId45"/>
      <p:italic r:id="rId46"/>
      <p:boldItalic r:id="rId47"/>
    </p:embeddedFont>
    <p:embeddedFont>
      <p:font typeface="Congenial SemiBold" panose="02000503040000020004" pitchFamily="2" charset="0"/>
      <p:bold r:id="rId48"/>
      <p:boldItalic r:id="rId49"/>
    </p:embeddedFont>
    <p:embeddedFont>
      <p:font typeface="Dreaming Outloud Pro" panose="03050502040302030504" pitchFamily="66" charset="0"/>
      <p:regular r:id="rId50"/>
      <p:italic r:id="rId51"/>
    </p:embeddedFont>
    <p:embeddedFont>
      <p:font typeface="Trade Gothic Inline" panose="020B0504030203020204" pitchFamily="34" charset="0"/>
      <p:regular r:id="rId52"/>
      <p:bold r:id="rId5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FF"/>
    <a:srgbClr val="E6C471"/>
    <a:srgbClr val="FFFF99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6CFA0C-87AA-479E-88F7-4A0A9C2DF378}" v="4664" dt="2024-12-15T21:39:11.0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1.fntdata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font" Target="fonts/font12.fntdata"/><Relationship Id="rId55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3" Type="http://schemas.openxmlformats.org/officeDocument/2006/relationships/font" Target="fonts/font15.fntdata"/><Relationship Id="rId58" Type="http://schemas.microsoft.com/office/2015/10/relationships/revisionInfo" Target="revisionInfo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font" Target="fonts/font5.fntdata"/><Relationship Id="rId48" Type="http://schemas.openxmlformats.org/officeDocument/2006/relationships/font" Target="fonts/font10.fntdata"/><Relationship Id="rId56" Type="http://schemas.openxmlformats.org/officeDocument/2006/relationships/theme" Target="theme/theme1.xml"/><Relationship Id="rId8" Type="http://schemas.openxmlformats.org/officeDocument/2006/relationships/slide" Target="slides/slide3.xml"/><Relationship Id="rId51" Type="http://schemas.openxmlformats.org/officeDocument/2006/relationships/font" Target="fonts/font13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8.fntdata"/><Relationship Id="rId20" Type="http://schemas.openxmlformats.org/officeDocument/2006/relationships/slide" Target="slides/slide15.xml"/><Relationship Id="rId41" Type="http://schemas.openxmlformats.org/officeDocument/2006/relationships/font" Target="fonts/font3.fntdata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font" Target="fonts/font11.fntdata"/><Relationship Id="rId57" Type="http://schemas.openxmlformats.org/officeDocument/2006/relationships/tableStyles" Target="tableStyles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font" Target="fonts/font6.fntdata"/><Relationship Id="rId52" Type="http://schemas.openxmlformats.org/officeDocument/2006/relationships/font" Target="fonts/font1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088" cy="466116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7341" y="0"/>
            <a:ext cx="3035088" cy="466116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r">
              <a:defRPr sz="1200"/>
            </a:lvl1pPr>
          </a:lstStyle>
          <a:p>
            <a:fld id="{3FC1F428-CC9A-4702-9FFE-26584DBDFFD8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4375" y="1160463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04" tIns="46552" rIns="93104" bIns="4655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405" y="4470837"/>
            <a:ext cx="5603240" cy="3657957"/>
          </a:xfrm>
          <a:prstGeom prst="rect">
            <a:avLst/>
          </a:prstGeom>
        </p:spPr>
        <p:txBody>
          <a:bodyPr vert="horz" lIns="93104" tIns="46552" rIns="93104" bIns="4655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3936"/>
            <a:ext cx="3035088" cy="466115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7341" y="8823936"/>
            <a:ext cx="3035088" cy="466115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r">
              <a:defRPr sz="1200"/>
            </a:lvl1pPr>
          </a:lstStyle>
          <a:p>
            <a:fld id="{6D2440F4-B94E-4850-BC70-D8755DB23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068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emmanuelphaeton?utm_content=creditCopyText&amp;utm_medium=referral&amp;utm_source=unsplash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photos/an-open-book-sitting-on-top-of-a-table-YgjfNWAhFMg?utm_content=creditCopyText&amp;utm_medium=referral&amp;utm_source=unsplash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emmanuelphaeton?utm_content=creditCopyText&amp;utm_medium=referral&amp;utm_source=unsplash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photos/an-open-book-sitting-on-top-of-a-table-YgjfNWAhFMg?utm_content=creditCopyText&amp;utm_medium=referral&amp;utm_source=unsplash" TargetMode="Externa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emmanuelphaeton?utm_content=creditCopyText&amp;utm_medium=referral&amp;utm_source=unsplash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photos/an-open-book-sitting-on-top-of-a-table-YgjfNWAhFMg?utm_content=creditCopyText&amp;utm_medium=referral&amp;utm_source=unsplash" TargetMode="Externa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emmanuelphaeton?utm_content=creditCopyText&amp;utm_medium=referral&amp;utm_source=unsplash" TargetMode="External"/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photos/an-open-book-sitting-on-top-of-a-table-YgjfNWAhFMg?utm_content=creditCopyText&amp;utm_medium=referral&amp;utm_source=unsplash" TargetMode="Externa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emmanuelphaeton?utm_content=creditCopyText&amp;utm_medium=referral&amp;utm_source=unsplash" TargetMode="External"/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photos/an-open-book-sitting-on-top-of-a-table-YgjfNWAhFMg?utm_content=creditCopyText&amp;utm_medium=referral&amp;utm_source=unsplash" TargetMode="Externa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emmanuelphaeton?utm_content=creditCopyText&amp;utm_medium=referral&amp;utm_source=unsplash" TargetMode="External"/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photos/an-open-book-sitting-on-top-of-a-table-YgjfNWAhFMg?utm_content=creditCopyText&amp;utm_medium=referral&amp;utm_source=unsplash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7DF217-A1C1-94F6-B531-3BDC104051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B2443B-CD69-276C-FAE4-2B7D24462A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00EAEF-48F0-FC43-FDDE-2FECC32181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042">
              <a:defRPr/>
            </a:pPr>
            <a:r>
              <a:rPr lang="en-US" dirty="0"/>
              <a:t>Photo by </a:t>
            </a:r>
            <a:r>
              <a:rPr lang="en-US" dirty="0">
                <a:hlinkClick r:id="rId3"/>
              </a:rPr>
              <a:t>Emmanuel Phaeton</a:t>
            </a:r>
            <a:r>
              <a:rPr lang="en-US" dirty="0"/>
              <a:t> on </a:t>
            </a:r>
            <a:r>
              <a:rPr lang="en-US" dirty="0" err="1">
                <a:hlinkClick r:id="rId4"/>
              </a:rPr>
              <a:t>Unsplash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090E65-3582-357B-5836-3784587237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440F4-B94E-4850-BC70-D8755DB2368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4738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440F4-B94E-4850-BC70-D8755DB2368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6159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87904C-AF36-766D-F54C-0CCEAF959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10FD85-4451-DD6B-3D68-8D50E90E4B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AEDABF-5D68-AB1A-A689-53801A23D3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042">
              <a:defRPr/>
            </a:pPr>
            <a:r>
              <a:rPr lang="en-US" dirty="0"/>
              <a:t>Photo by </a:t>
            </a:r>
            <a:r>
              <a:rPr lang="en-US" dirty="0">
                <a:hlinkClick r:id="rId3"/>
              </a:rPr>
              <a:t>Emmanuel Phaeton</a:t>
            </a:r>
            <a:r>
              <a:rPr lang="en-US" dirty="0"/>
              <a:t> on </a:t>
            </a:r>
            <a:r>
              <a:rPr lang="en-US" dirty="0" err="1">
                <a:hlinkClick r:id="rId4"/>
              </a:rPr>
              <a:t>Unsplash</a:t>
            </a:r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8B46BA-8E8D-C0F3-7F44-927D562697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440F4-B94E-4850-BC70-D8755DB2368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955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1BBDCF-180F-7B5F-03E9-67BD7C5F90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EB4ADE-B87D-BAD2-0C18-C74126EA20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5D30E8-B76B-4CE9-AC32-96D4D2487E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042">
              <a:defRPr/>
            </a:pPr>
            <a:r>
              <a:rPr lang="en-US" dirty="0"/>
              <a:t>Photo by </a:t>
            </a:r>
            <a:r>
              <a:rPr lang="en-US" dirty="0">
                <a:hlinkClick r:id="rId3"/>
              </a:rPr>
              <a:t>Emmanuel Phaeton</a:t>
            </a:r>
            <a:r>
              <a:rPr lang="en-US" dirty="0"/>
              <a:t> on </a:t>
            </a:r>
            <a:r>
              <a:rPr lang="en-US" dirty="0" err="1">
                <a:hlinkClick r:id="rId4"/>
              </a:rPr>
              <a:t>Unsplash</a:t>
            </a:r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0897F8-CCAE-4750-4C4D-669E9E35E6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440F4-B94E-4850-BC70-D8755DB2368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2212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1C4F7A-4EBB-A46A-90A1-BCCDF8DA9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74E711-27DD-A61F-FCDB-B06EC41E55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4C38C4-2577-37C7-76C5-C591BDA268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042">
              <a:defRPr/>
            </a:pPr>
            <a:r>
              <a:rPr lang="en-US" dirty="0"/>
              <a:t>Photo by </a:t>
            </a:r>
            <a:r>
              <a:rPr lang="en-US" dirty="0">
                <a:hlinkClick r:id="rId3"/>
              </a:rPr>
              <a:t>Emmanuel Phaeton</a:t>
            </a:r>
            <a:r>
              <a:rPr lang="en-US" dirty="0"/>
              <a:t> on </a:t>
            </a:r>
            <a:r>
              <a:rPr lang="en-US" dirty="0" err="1">
                <a:hlinkClick r:id="rId4"/>
              </a:rPr>
              <a:t>Unsplash</a:t>
            </a:r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4BBFDF-E84E-FABD-8AAE-ABD7A84800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440F4-B94E-4850-BC70-D8755DB2368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0748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7EB8A-9CA0-5510-8C7E-1174538C9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E3948B-8AF1-2464-B6D3-8B934964C4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8DEE1F-160A-7EE9-997A-B2617321A5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042">
              <a:defRPr/>
            </a:pPr>
            <a:r>
              <a:rPr lang="en-US" dirty="0"/>
              <a:t>Photo by </a:t>
            </a:r>
            <a:r>
              <a:rPr lang="en-US" dirty="0">
                <a:hlinkClick r:id="rId3"/>
              </a:rPr>
              <a:t>Emmanuel Phaeton</a:t>
            </a:r>
            <a:r>
              <a:rPr lang="en-US" dirty="0"/>
              <a:t> on </a:t>
            </a:r>
            <a:r>
              <a:rPr lang="en-US" dirty="0" err="1">
                <a:hlinkClick r:id="rId4"/>
              </a:rPr>
              <a:t>Unsplash</a:t>
            </a:r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B7E248-71AD-D301-6B01-CE63C1D2F4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440F4-B94E-4850-BC70-D8755DB23687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4323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C01842-0DF6-3FE4-8C5A-89E5BB5E1B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203370-F765-3AB0-18C3-3CB8FF5202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354AF7-D44E-A53C-A188-5B5ED48130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042">
              <a:defRPr/>
            </a:pPr>
            <a:r>
              <a:rPr lang="en-US" dirty="0"/>
              <a:t>Photo by </a:t>
            </a:r>
            <a:r>
              <a:rPr lang="en-US" dirty="0">
                <a:hlinkClick r:id="rId3"/>
              </a:rPr>
              <a:t>Emmanuel Phaeton</a:t>
            </a:r>
            <a:r>
              <a:rPr lang="en-US" dirty="0"/>
              <a:t> on </a:t>
            </a:r>
            <a:r>
              <a:rPr lang="en-US" dirty="0" err="1">
                <a:hlinkClick r:id="rId4"/>
              </a:rPr>
              <a:t>Unsplash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FE4582-389A-9C62-9F48-E177F45F3D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440F4-B94E-4850-BC70-D8755DB23687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842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93125-6167-6D2A-A524-8E3EBD17FC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35D0A5-B56F-12A9-1352-257E1F90B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396504-2267-EFBB-3B6A-18F2C9FE7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2C373-09AC-47C4-8E41-2A7A52F54B5B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6E3663-5CC6-1400-9A0C-D8D4C688F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B2AC1B-0ED1-46AF-1CFE-3A6AC749E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3B836-3B60-4040-A1C0-5FF885F1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5630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B3AB6-31CC-77D9-B678-81DE43ECB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62E748-765A-2B1E-9C81-6496B07C34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C04685-A6CE-415B-6103-75E4A3CA5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2C373-09AC-47C4-8E41-2A7A52F54B5B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05EA6E-099C-E4F3-06D2-7F0E5E81D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A928D1-7C4A-B257-DEC4-4A31DA083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3B836-3B60-4040-A1C0-5FF885F1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23192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C1EC1-9D99-D536-7FB0-85705D2BC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1D052F-EAC8-A4FE-AA3E-13ABC626CB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D7FB31-EDD8-67D2-92D3-C2113A71C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2C373-09AC-47C4-8E41-2A7A52F54B5B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76D54F-EF59-1B4A-B186-CEE8CA6B9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CCCF6E-6005-52A8-D43D-2955F51D5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3B836-3B60-4040-A1C0-5FF885F1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65917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84A93-F11E-7ADA-B44E-985C317A3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ECEA20-3CEC-13F0-15B5-EEFB1E807E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3C63B7-5AA2-F429-CCB1-020EC4F7D1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256A1E-6D0C-39F7-39E5-A8BFBBFCA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2C373-09AC-47C4-8E41-2A7A52F54B5B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3D9772-13AD-6A48-6F74-0644C9426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3B71C5-0437-520B-5F18-5B8408C01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3B836-3B60-4040-A1C0-5FF885F1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32488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FC5C1-CFE5-8A67-6578-5ED6EEA50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03A44F-3FDE-79CE-535B-B9C4AB31C0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D788EB-03CF-689B-4AE1-59B21B6049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BE3A3D-4AA7-B9E1-8FC5-9764E73F0F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69F6DB-8AE4-067F-984E-C5DB30FDA9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C2EA92-9FEE-C091-C64C-8594F98EC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2C373-09AC-47C4-8E41-2A7A52F54B5B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33314D-7880-4334-34A8-C9A686996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71EECE-D7A7-26EB-1803-7D5B6B69E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3B836-3B60-4040-A1C0-5FF885F1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24503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D1A51-25E4-2647-5879-8DD9286A4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D53580-25FA-AE97-2593-46BFE4377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2C373-09AC-47C4-8E41-2A7A52F54B5B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D5B3A8-FB15-09AF-D007-7A6E65325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F22B79-8BA8-EA8F-5DF2-2570B3CA3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3B836-3B60-4040-A1C0-5FF885F1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90316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13CACD-AA58-73E3-3079-D2FC6BDD1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2C373-09AC-47C4-8E41-2A7A52F54B5B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74D68C-1F0A-26AE-5F64-89550B706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0A0C24-1D30-7CB8-0A82-E6445B204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3B836-3B60-4040-A1C0-5FF885F1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37596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0DB01-114D-6B77-39CC-9F4B5A22F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12E192-879F-35BF-38DC-DF6F270577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755D56-EC15-267A-8434-474146E431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1AE869-418F-F696-B04D-D9252800C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2C373-09AC-47C4-8E41-2A7A52F54B5B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CF4FFA-35F5-81B5-2816-A5335C0CF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189054-0D3D-A6D6-BBF7-643E439B2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3B836-3B60-4040-A1C0-5FF885F1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34917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6C3A6-A0A5-32A3-56AE-649F9E29C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E6F8F7-4D66-3DE0-2487-B68727BFB1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6D454A-2F2B-B872-0B50-763C41DC2B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1D5131-7496-31B0-4213-6E7FB07F5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2C373-09AC-47C4-8E41-2A7A52F54B5B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3B4640-FE1A-CA26-F81D-5DA9A0E0E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4112B7-FCBB-5314-1BC3-5A3593D0E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3B836-3B60-4040-A1C0-5FF885F1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31567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53FE3-B8F0-163A-C12A-0355B290E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0CD078-BAA9-E795-0659-4D04301B0C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C5F1BC-CA16-25D1-A41D-4C028B621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2C373-09AC-47C4-8E41-2A7A52F54B5B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A8F215-374A-416B-CF57-F6B7AE5D4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A3BCD3-8BCE-21C8-6CB9-B5056DED4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3B836-3B60-4040-A1C0-5FF885F1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9010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22F378-CFA5-CB0B-8CC1-1C00A62B5C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F38D5B-F3E0-D6C0-FDBB-907289A450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150A9F-1F84-0EFA-96DE-93E073E26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2C373-09AC-47C4-8E41-2A7A52F54B5B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09431F-284B-2D6A-5F85-308394B5C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A6477B-4A8D-1453-B735-AD3B488A1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3B836-3B60-4040-A1C0-5FF885F1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13041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C9D4C-6D01-93E9-EC8C-B289B23B31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DDAB06-6A21-22AD-1C16-4A763D6B29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07DC20-1F99-92EB-C10C-75F929FBD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79314-6092-4E43-A748-D28D267C053B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B61C75-CB1C-F353-5470-61E6A00C2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E68F06-EA8E-0922-6DF0-401073B6C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759D9-EDA3-4E0C-AAD0-EFC8AAD75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6609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92E58-4F9D-87E7-20BF-B4A15C906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B1A61B-C8B0-F033-A55C-720BC7BCA3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97E413-EFA9-40A8-F0C9-1B0C63905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79314-6092-4E43-A748-D28D267C053B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348F02-0C54-3027-AC8F-F17A0F94E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F41AE2-48C0-FA78-A722-18CB4779F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759D9-EDA3-4E0C-AAD0-EFC8AAD75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85787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64374-9A55-DF85-62BB-FF3D4B4B4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18B63A-F7ED-1DD2-7515-1FCB78C0E6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6BCF96-59BE-128F-AC20-46F6C0897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79314-6092-4E43-A748-D28D267C053B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A0EE80-B523-5103-9AA9-3A337980F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24BD33-CA0A-6846-8DB9-05C9C0674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759D9-EDA3-4E0C-AAD0-EFC8AAD75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00036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F461E-2C24-093A-3BA3-B508E506E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C4CF22-729D-4F66-E9F0-171870563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A3D1C5-64A6-6AAF-2AA6-908458419B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660129-F102-5B0E-3FB5-5BC2B479A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79314-6092-4E43-A748-D28D267C053B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1012B0-9732-4025-3AE3-F58C27EE7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59194A-1537-135C-5B66-CA30975E9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759D9-EDA3-4E0C-AAD0-EFC8AAD75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1958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80A88-0C3F-992C-D3B8-70076B641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F13AA7-3ABD-8447-1496-08E715EAB7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7ACC3A-ACF8-204D-01D7-7DF4D21A9C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963846-955C-03BB-DDCA-6B360B1B81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7F72B7-53FC-222F-3499-A31C22DA74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E28CECF-76E7-2D77-AA3C-6E64E603C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79314-6092-4E43-A748-D28D267C053B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BA1EA9-D736-2E8B-2B1B-907FF3B31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CF06F3-76D5-B3BD-DCB7-4924170F5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759D9-EDA3-4E0C-AAD0-EFC8AAD75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16407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03A23-F8E9-B045-A6AC-903583C93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695F10-D270-93FE-AC16-A9C5AAA14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79314-6092-4E43-A748-D28D267C053B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975890-2088-ABE4-29DB-81972157D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DF590A-1041-3361-B86D-AF9F647FD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759D9-EDA3-4E0C-AAD0-EFC8AAD75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2621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8C7402-54AA-52C3-40EF-E81983D69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79314-6092-4E43-A748-D28D267C053B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F4547D-3046-5C53-4352-2BA09B20B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10963B-D58E-5B1C-2694-B61B76B94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759D9-EDA3-4E0C-AAD0-EFC8AAD75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7675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C98B2-13BF-0931-9B95-46858A7D4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EEE054-2E2C-B88C-CEFC-2FDD62C2A0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92F58B-4A5A-AE61-164E-374B707BCB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BF171A-B315-181F-F197-6B8D0B2A0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79314-6092-4E43-A748-D28D267C053B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616FC6-4236-1DC9-052E-34F3ED2C8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CDB08A-297C-B6BE-0A96-F7829C46F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759D9-EDA3-4E0C-AAD0-EFC8AAD75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16103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84B84-860D-A19D-53FE-14B237FCE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34F9F9-86CF-9CB4-E46E-91AEBE3E5B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FB0587-D06E-5BFA-BF70-187AA7084F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D3561-4A68-EC47-509F-A37440A0C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79314-6092-4E43-A748-D28D267C053B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0C2BD4-F7D0-B472-DC43-2F1281E08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B67A63-473B-160F-C83F-86316E3B4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759D9-EDA3-4E0C-AAD0-EFC8AAD75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17142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43CCE-E3B0-5965-D6AE-F1881A591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16DD51-2D07-7E57-25B8-348B82C181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A52F7A-AF52-B34C-8E5E-C90F46446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79314-6092-4E43-A748-D28D267C053B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E61961-461F-CAC3-9169-FB3F89A09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A53509-FD46-87F6-FFA9-8B354C9DD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759D9-EDA3-4E0C-AAD0-EFC8AAD75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68786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DFC94D-CDBC-BEDA-3DDC-05139F71E6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7E6B3D-6691-2DC9-246F-7DAF089C91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3270A8-9E78-5D1B-8ADB-9C1F86D85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79314-6092-4E43-A748-D28D267C053B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9403A-C8D2-767C-9752-620391B73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960F27-FA8D-6CD4-449C-7856F39F9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759D9-EDA3-4E0C-AAD0-EFC8AAD75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64341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61744-65D0-8197-E772-45A0BD8E66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F10DBD-7A9E-AEA9-2D6A-DC240773E9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22078F-316B-3F5D-AF4E-5E95A7B7A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30313-D677-186D-5F22-6290BFDD5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16FA1-010C-D79C-D7E0-58B37C677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82200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A4DFD-FC64-83BF-FE14-985037D83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E710E1-E0C9-5292-0A69-FC7C85F5D8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39DAE9-8265-10B6-6AC7-B63971B2E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40A132-68F9-7834-FDB2-9BD98FA40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C4739-000B-95A7-74D3-E91A8DC6E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48249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80F5C-87A7-E551-BB78-19D0E62E6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A17D3A-3859-3178-5C7F-065C8241F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7D12AF-DB93-9C4E-088B-4A55D42BF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604B4B-EC88-DF0D-7835-459247577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E9C97A-7CD4-1FCB-6793-3E4230395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45625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6A95B-810C-2D3F-01EF-3D6AE1539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2A4237-AE09-0869-1A9F-9C20434A8C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222A15-D090-4A4C-674D-3B87640A2D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CC551A-AFBB-ABB0-563F-BBD7DB5EF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13B32D-3424-7939-25A6-F89C275F2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030BB1-9B6F-61CD-AC43-A96FC7D8A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478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CA4CA-ED34-7800-C964-FD6D1AE49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BE9AB1-0720-2373-FD1C-5DA167C52D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CAB0DF-442D-1302-D90E-EA0D75FE23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F544F5-1CB5-07B4-6840-537CEDD505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786F43-A5B7-C611-C093-CDF27E5727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DD1373-EA3B-2E3B-E661-0BAD306AE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0853C1-042B-453C-5198-7326E5AC6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A91B16C-FD58-8DA6-D3DD-9B319BE4F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53855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9955D-6FC3-A954-C37E-962996074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521695-C393-119C-41CC-764FF4B39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8AA0BF-C768-700F-257B-E489AE31D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1228B3-71E9-97E1-E5C6-6923E13B1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13042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AAE404-0A5C-635A-C635-DDADD148B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A500AC-A60E-04A1-B104-5FD602BF7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38A341-B82C-A3BA-98EB-8D7EBDB1B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71939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EEDC2-2C99-73A7-51A0-0F420092D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91C30-C7F7-E1C9-1C65-1227C76110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3ECED9-0A77-EF9C-6AB5-81CF2CD2B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AEF10F-0BD1-4F46-D005-B51646372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9A0CD9-3A94-37D2-012B-2A048144E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2F1AC4-9A9A-96EC-1A2A-814999183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27304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A65E2-3426-22C4-E4C8-5EEB719DF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8947073-8366-E371-02A6-246063F73F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860128-5FDA-6D3A-97C1-AF3DEEA206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C44BF8-BEC2-7C98-74E2-CBECC5F3C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9F9CB3-CD36-7B65-669B-6B079D048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4519EF-697C-DF4B-7B5B-428D0C166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51370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A5A4B-ED7E-D47F-34AB-AD26FF41A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B220B8-E75D-25D2-BFB3-7589E58875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D2170-112A-9AA2-AD04-D21FD03F1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094927-5CDC-366E-B00E-9159098BB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934768-4F3B-9608-FE61-7DB2F7E87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8536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B770BB-2BD8-D4E0-407C-DEE9E44E48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8D1707-DE5B-2D6F-A3CA-20B1EA644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C3638C-6695-7FA3-0797-B3F94C38D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9530D0-5061-365A-DA43-C7AF30D85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3B2A45-FCA5-D1D7-C953-E6F62B094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63284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1840FB-82A2-4527-A7AF-263FFD3432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269011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A596E0-91C4-4349-82AA-24517338B1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208404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509715-D461-419F-9653-5E3B5150E3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078497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30CA56-E46C-47E6-B2F4-BDB1C87CACD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795650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99923C-4983-415F-8233-B4E6B6D8A2E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56512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3C34C8-8A96-497C-8814-1A9A84DD89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364349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16320B-E77B-41B5-AC6B-ABE80279829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788685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B1F651-B9A7-4895-9369-D65CAB8FBB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551128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0F4B33-B439-4500-9AE6-BE90C3B677D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75574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05570C-B55F-47AB-A727-56D29D1254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775519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AD54F1-4B55-4F9B-9778-DEE0D1C9FA6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902293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D7F5D-AF76-4820-8620-4C976B4DC0B3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7A320-0D07-41E5-8045-C1DBD349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84212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D7F5D-AF76-4820-8620-4C976B4DC0B3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7A320-0D07-41E5-8045-C1DBD349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28823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D7F5D-AF76-4820-8620-4C976B4DC0B3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7A320-0D07-41E5-8045-C1DBD349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05777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D7F5D-AF76-4820-8620-4C976B4DC0B3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7A320-0D07-41E5-8045-C1DBD349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36576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D7F5D-AF76-4820-8620-4C976B4DC0B3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7A320-0D07-41E5-8045-C1DBD349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13556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D7F5D-AF76-4820-8620-4C976B4DC0B3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7A320-0D07-41E5-8045-C1DBD349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66859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D7F5D-AF76-4820-8620-4C976B4DC0B3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7A320-0D07-41E5-8045-C1DBD349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2408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D7F5D-AF76-4820-8620-4C976B4DC0B3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7A320-0D07-41E5-8045-C1DBD349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59634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D7F5D-AF76-4820-8620-4C976B4DC0B3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7A320-0D07-41E5-8045-C1DBD349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5484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D7F5D-AF76-4820-8620-4C976B4DC0B3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7A320-0D07-41E5-8045-C1DBD349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36716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D7F5D-AF76-4820-8620-4C976B4DC0B3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7A320-0D07-41E5-8045-C1DBD349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8031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651BF7-D979-B4DD-099C-B44E20579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936DFB-747F-F3E1-48F5-3FDB904DF4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92939E-3DC3-F760-30AC-51F0D75E08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52C373-09AC-47C4-8E41-2A7A52F54B5B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467F92-0F6A-253C-628E-A4FF648CD4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E9EFCD-0EDF-C9B5-EA06-748A094D7A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73B836-3B60-4040-A1C0-5FF885F1614B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E5C88E-7F34-CAD6-02CE-CBCC9F9D18CA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239BDF4-EDEE-7816-0E59-84183A0FECE7}"/>
              </a:ext>
            </a:extLst>
          </p:cNvPr>
          <p:cNvSpPr/>
          <p:nvPr userDrawn="1"/>
        </p:nvSpPr>
        <p:spPr>
          <a:xfrm>
            <a:off x="162159" y="471483"/>
            <a:ext cx="3542829" cy="25288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9500"/>
              </a:lnSpc>
            </a:pPr>
            <a:r>
              <a:rPr lang="en-US" sz="80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ade Gothic Inline" panose="020B0504030203020204" pitchFamily="34" charset="0"/>
                <a:cs typeface="Dreaming Outloud Pro" panose="03050502040302030504" pitchFamily="66" charset="0"/>
              </a:rPr>
              <a:t>Sin &amp;</a:t>
            </a:r>
          </a:p>
          <a:p>
            <a:pPr algn="ctr">
              <a:lnSpc>
                <a:spcPts val="9500"/>
              </a:lnSpc>
            </a:pPr>
            <a:r>
              <a:rPr lang="en-US" sz="80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ade Gothic Inline" panose="020B0504030203020204" pitchFamily="34" charset="0"/>
                <a:cs typeface="Dreaming Outloud Pro" panose="03050502040302030504" pitchFamily="66" charset="0"/>
              </a:rPr>
              <a:t>Grace</a:t>
            </a:r>
          </a:p>
        </p:txBody>
      </p:sp>
    </p:spTree>
    <p:extLst>
      <p:ext uri="{BB962C8B-B14F-4D97-AF65-F5344CB8AC3E}">
        <p14:creationId xmlns:p14="http://schemas.microsoft.com/office/powerpoint/2010/main" val="2042187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FE2C2F-41DD-664A-DF66-9D30B5D85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F26CD9-8F9A-E4BD-A432-AE93D42BD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87B393-7121-A68C-36FE-CD24446880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A79314-6092-4E43-A748-D28D267C053B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1E1714-9C7E-6119-E9AE-DA9ED05FCB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410A38-604E-BB4B-EE7B-8F37176061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3759D9-EDA3-4E0C-AAD0-EFC8AAD75AD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close-up of a book&#10;&#10;Description automatically generated">
            <a:extLst>
              <a:ext uri="{FF2B5EF4-FFF2-40B4-BE49-F238E27FC236}">
                <a16:creationId xmlns:a16="http://schemas.microsoft.com/office/drawing/2014/main" id="{D7A035AA-1681-B856-08EE-8669C7581CA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130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1000">
              <a:schemeClr val="tx1"/>
            </a:gs>
            <a:gs pos="27000">
              <a:srgbClr val="FFFF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8947C-8494-34FB-3E27-B46CBD88D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955A4C-1613-7EEC-1B2A-AC70473A25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6E46E2-7935-DCC8-D571-78297E2ECA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FFF228-E32F-4F68-AA99-6A0350749FCE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8BCAC9-C6EC-E9D7-9677-DD109F02FB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44B170-DBD4-B05B-7B5A-C1F858372B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close-up of a book&#10;&#10;Description automatically generated">
            <a:extLst>
              <a:ext uri="{FF2B5EF4-FFF2-40B4-BE49-F238E27FC236}">
                <a16:creationId xmlns:a16="http://schemas.microsoft.com/office/drawing/2014/main" id="{4B8EA0F8-ECDA-7BED-F6EB-2A18556D814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46703"/>
            <a:ext cx="1865978" cy="12439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C263A46-2F26-C497-363C-75CE2BE3CF30}"/>
              </a:ext>
            </a:extLst>
          </p:cNvPr>
          <p:cNvSpPr/>
          <p:nvPr userDrawn="1"/>
        </p:nvSpPr>
        <p:spPr>
          <a:xfrm>
            <a:off x="838200" y="365125"/>
            <a:ext cx="10515600" cy="1325563"/>
          </a:xfrm>
          <a:prstGeom prst="roundRect">
            <a:avLst>
              <a:gd name="adj" fmla="val 7766"/>
            </a:avLst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227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6633"/>
            </a:gs>
            <a:gs pos="100000">
              <a:srgbClr val="6633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0D2BDF29-D854-4E27-A14F-C2C4D756211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327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CD7F5D-AF76-4820-8620-4C976B4DC0B3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57A320-0D07-41E5-8045-C1DBD349C92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ttp://myblueskydentistry.com/ESW/Images/blue_sky.jpg"/>
          <p:cNvPicPr>
            <a:picLocks noChangeAspect="1" noChangeArrowheads="1"/>
          </p:cNvPicPr>
          <p:nvPr userDrawn="1"/>
        </p:nvPicPr>
        <p:blipFill rotWithShape="1">
          <a:blip r:embed="rId1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0"/>
          <a:stretch/>
        </p:blipFill>
        <p:spPr bwMode="auto">
          <a:xfrm>
            <a:off x="-17929" y="0"/>
            <a:ext cx="122099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7750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ref.ly/logosres/louwnida?ref=LouwNida.41.52&amp;off=497&amp;ctx=to+repent%3f%E2%80%99+Ro+2%3a4.%0a~Though+in+English+a+" TargetMode="External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BFD00-D0B1-BAF9-974F-3C739C9125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7AFC59-D011-B0ED-B6BC-AF6721CFCD5F}"/>
              </a:ext>
            </a:extLst>
          </p:cNvPr>
          <p:cNvSpPr txBox="1"/>
          <p:nvPr/>
        </p:nvSpPr>
        <p:spPr>
          <a:xfrm>
            <a:off x="355600" y="3952240"/>
            <a:ext cx="33731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FFFFCC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 Series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3F025A-E521-E632-04D0-B7EAB362A15C}"/>
              </a:ext>
            </a:extLst>
          </p:cNvPr>
          <p:cNvSpPr txBox="1"/>
          <p:nvPr/>
        </p:nvSpPr>
        <p:spPr>
          <a:xfrm>
            <a:off x="4953002" y="1005840"/>
            <a:ext cx="704088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Nature of Sin (Nov. 10)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Nature of Grace (Nov. 17)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Man’s Ability to Obey (Nov. 24)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Are We Under Law? (Dec. 1)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Faith and Works (Dec. 8)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endParaRPr lang="en-US" sz="1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How the Sinner is Forgiven (Dec. 15)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Imputed Righteousness (Dec. 22)</a:t>
            </a:r>
          </a:p>
        </p:txBody>
      </p:sp>
    </p:spTree>
    <p:extLst>
      <p:ext uri="{BB962C8B-B14F-4D97-AF65-F5344CB8AC3E}">
        <p14:creationId xmlns:p14="http://schemas.microsoft.com/office/powerpoint/2010/main" val="346276912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96EDB-B65F-6341-9BD8-4F153BE4D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FE1475A-9AF3-ADDC-DE77-4801B5A2B32B}"/>
              </a:ext>
            </a:extLst>
          </p:cNvPr>
          <p:cNvSpPr txBox="1"/>
          <p:nvPr/>
        </p:nvSpPr>
        <p:spPr>
          <a:xfrm>
            <a:off x="812800" y="367714"/>
            <a:ext cx="10535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How the Sinner is Forgiven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93111F-853A-C267-1282-6AC768BCE9EC}"/>
              </a:ext>
            </a:extLst>
          </p:cNvPr>
          <p:cNvSpPr txBox="1"/>
          <p:nvPr/>
        </p:nvSpPr>
        <p:spPr>
          <a:xfrm>
            <a:off x="599739" y="1402678"/>
            <a:ext cx="1096204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dirty="0">
                <a:solidFill>
                  <a:srgbClr val="6600FF"/>
                </a:solidFill>
              </a:rPr>
              <a:t>Sin is the reason man needs forgiveness</a:t>
            </a:r>
            <a:r>
              <a:rPr lang="en-US" sz="3200" dirty="0"/>
              <a:t> (Rom. 7:24)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800" i="1" dirty="0"/>
              <a:t>All have sinned (Rom. 3:9, 23)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800" i="1" dirty="0"/>
              <a:t>Sin when we reach point of accountability (Rom. 7:9)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800" i="1" dirty="0"/>
              <a:t>Sin separates from God (Rom. 7:9; Isa. 59:1-2)</a:t>
            </a:r>
          </a:p>
          <a:p>
            <a:pPr marL="742950" lvl="1" indent="-285750">
              <a:buFont typeface="Arial" pitchFamily="34" charset="0"/>
              <a:buChar char="•"/>
            </a:pPr>
            <a:endParaRPr lang="en-US" sz="1600" i="1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dirty="0">
                <a:solidFill>
                  <a:srgbClr val="6600FF"/>
                </a:solidFill>
              </a:rPr>
              <a:t>How is he forgiven? How is he made righteous?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US" sz="1600" dirty="0">
              <a:solidFill>
                <a:srgbClr val="6600FF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dirty="0">
                <a:solidFill>
                  <a:srgbClr val="6600FF"/>
                </a:solidFill>
              </a:rPr>
              <a:t>Saved (forgiven, righteous) by God’s grace (Tit. 2:11-12)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US" sz="1600" dirty="0">
              <a:solidFill>
                <a:srgbClr val="6600FF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dirty="0">
                <a:solidFill>
                  <a:srgbClr val="6600FF"/>
                </a:solidFill>
              </a:rPr>
              <a:t> Discuss forgiveness for the alien sinner &amp; the Christian</a:t>
            </a:r>
          </a:p>
        </p:txBody>
      </p:sp>
    </p:spTree>
    <p:extLst>
      <p:ext uri="{BB962C8B-B14F-4D97-AF65-F5344CB8AC3E}">
        <p14:creationId xmlns:p14="http://schemas.microsoft.com/office/powerpoint/2010/main" val="150479627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956AE9-11DA-E9EF-2FFA-D083097509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FCA54B7-5705-381E-78F2-1378A361AB11}"/>
              </a:ext>
            </a:extLst>
          </p:cNvPr>
          <p:cNvSpPr txBox="1"/>
          <p:nvPr/>
        </p:nvSpPr>
        <p:spPr>
          <a:xfrm>
            <a:off x="4815840" y="914400"/>
            <a:ext cx="7223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Grace Offers Forgiveness</a:t>
            </a:r>
            <a:endParaRPr lang="en-US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779EEC7-E809-9261-54D6-5AB628C6637F}"/>
              </a:ext>
            </a:extLst>
          </p:cNvPr>
          <p:cNvSpPr txBox="1"/>
          <p:nvPr/>
        </p:nvSpPr>
        <p:spPr>
          <a:xfrm>
            <a:off x="375920" y="3576320"/>
            <a:ext cx="33731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FFFFCC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How the Sinner is Forgiven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B691AC-3666-A433-71C3-AE83BA1A1A06}"/>
              </a:ext>
            </a:extLst>
          </p:cNvPr>
          <p:cNvSpPr txBox="1"/>
          <p:nvPr/>
        </p:nvSpPr>
        <p:spPr>
          <a:xfrm>
            <a:off x="4795520" y="894080"/>
            <a:ext cx="7223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Grace Offers Forgiveness</a:t>
            </a:r>
            <a:endParaRPr lang="en-US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414797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2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C8B1B29-636D-8CC0-0CD9-DD348135D3FD}"/>
              </a:ext>
            </a:extLst>
          </p:cNvPr>
          <p:cNvSpPr txBox="1"/>
          <p:nvPr/>
        </p:nvSpPr>
        <p:spPr>
          <a:xfrm>
            <a:off x="365760" y="2072640"/>
            <a:ext cx="115417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False views of grace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Warnings in the NT about abusing grace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Possible to teach a false grace (cf. 1 Pet. 5:12)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Possible to turn grace into licentiousness (Jude 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Possible to make grace a license to sin (1 Pet. 2:16; Gal. 5:13; Rom. 6:1, 14)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893C2DE-9B49-72DD-0C5C-5DFAE9096112}"/>
              </a:ext>
            </a:extLst>
          </p:cNvPr>
          <p:cNvSpPr txBox="1"/>
          <p:nvPr/>
        </p:nvSpPr>
        <p:spPr>
          <a:xfrm>
            <a:off x="2661920" y="670560"/>
            <a:ext cx="868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Grace Offers Forgiveness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C017E3-67DD-A858-4E9B-0A2504BF136C}"/>
              </a:ext>
            </a:extLst>
          </p:cNvPr>
          <p:cNvSpPr txBox="1"/>
          <p:nvPr/>
        </p:nvSpPr>
        <p:spPr>
          <a:xfrm>
            <a:off x="2641600" y="640080"/>
            <a:ext cx="868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Grace Offers Forgiveness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22227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F4F55-D12B-2DA8-CA21-95C1BE9B69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0B8475A-F3EC-2D3C-1CB0-ABE42AF07600}"/>
              </a:ext>
            </a:extLst>
          </p:cNvPr>
          <p:cNvSpPr txBox="1"/>
          <p:nvPr/>
        </p:nvSpPr>
        <p:spPr>
          <a:xfrm>
            <a:off x="365760" y="2072640"/>
            <a:ext cx="115417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False views of grace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Warnings in the NT about abusing grace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Unconditional grace (Classic Calvinism)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God will overlook sin – “turn the other way”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Second work of grace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Justification – 1</a:t>
            </a:r>
            <a:r>
              <a:rPr lang="en-US" sz="2400" baseline="30000" dirty="0"/>
              <a:t>st</a:t>
            </a:r>
            <a:r>
              <a:rPr lang="en-US" sz="2400" dirty="0"/>
              <a:t> work of grace – God removes the sin (guilt)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Sanctification – 2</a:t>
            </a:r>
            <a:r>
              <a:rPr lang="en-US" sz="2400" baseline="30000" dirty="0"/>
              <a:t>nd</a:t>
            </a:r>
            <a:r>
              <a:rPr lang="en-US" sz="2400" dirty="0"/>
              <a:t> work of grace – God removes the Adamic sinful nature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Held by the Wesleyans (Methodist, Holiness, Pentecostal)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The 2</a:t>
            </a:r>
            <a:r>
              <a:rPr lang="en-US" sz="2400" baseline="30000" dirty="0"/>
              <a:t>nd</a:t>
            </a:r>
            <a:r>
              <a:rPr lang="en-US" sz="2400" dirty="0"/>
              <a:t> work (“entire sanctification”) comes with baptism of Holy Spirit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B75BD5-1D88-72E9-7AB6-89B39BC194FA}"/>
              </a:ext>
            </a:extLst>
          </p:cNvPr>
          <p:cNvSpPr txBox="1"/>
          <p:nvPr/>
        </p:nvSpPr>
        <p:spPr>
          <a:xfrm>
            <a:off x="2661920" y="670560"/>
            <a:ext cx="868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Grace Offers Forgiveness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736693-BF71-71D9-4FC5-4116FA5213CA}"/>
              </a:ext>
            </a:extLst>
          </p:cNvPr>
          <p:cNvSpPr txBox="1"/>
          <p:nvPr/>
        </p:nvSpPr>
        <p:spPr>
          <a:xfrm>
            <a:off x="2641600" y="640080"/>
            <a:ext cx="868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Grace Offers Forgiveness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720108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02434D-9580-2470-3A7E-97BC52E69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467825D-8774-40FB-7244-EF24AE502802}"/>
              </a:ext>
            </a:extLst>
          </p:cNvPr>
          <p:cNvSpPr txBox="1"/>
          <p:nvPr/>
        </p:nvSpPr>
        <p:spPr>
          <a:xfrm>
            <a:off x="365760" y="2072640"/>
            <a:ext cx="1154176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False views of grace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Warnings in the NT about abusing grace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Unconditional grace (Classic Calvinism)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God will overlook sin – “turn the other way”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Second work of grace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Automatic forgiveness (continuous cleansing)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Imputed righteousness (perfect righteousness of Christ is transferred to us)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Time removes the sin – fades away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41AEC23-E522-17AD-D489-383AAE4B8037}"/>
              </a:ext>
            </a:extLst>
          </p:cNvPr>
          <p:cNvSpPr txBox="1"/>
          <p:nvPr/>
        </p:nvSpPr>
        <p:spPr>
          <a:xfrm>
            <a:off x="2661920" y="670560"/>
            <a:ext cx="868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Grace Offers Forgiveness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2E6487-6F3E-6D73-08A0-177138B013F5}"/>
              </a:ext>
            </a:extLst>
          </p:cNvPr>
          <p:cNvSpPr txBox="1"/>
          <p:nvPr/>
        </p:nvSpPr>
        <p:spPr>
          <a:xfrm>
            <a:off x="2641600" y="640080"/>
            <a:ext cx="868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Grace Offers Forgiveness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434004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6646C-BF10-4552-F786-71A7E4B52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0DCE003-B33C-0324-DA2F-3EE4AF536BF1}"/>
              </a:ext>
            </a:extLst>
          </p:cNvPr>
          <p:cNvSpPr txBox="1"/>
          <p:nvPr/>
        </p:nvSpPr>
        <p:spPr>
          <a:xfrm>
            <a:off x="365760" y="2072640"/>
            <a:ext cx="115417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False views of grace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Grace provided a perfect blood sacrifice (Heb. 2:9)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Sin (by its nature) demands that a penalty be paid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Sin is a violation of the law (1 John 3:4)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Man cannot pay to redeem himself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God has always demanded blood sacrifices</a:t>
            </a:r>
          </a:p>
          <a:p>
            <a:pPr marL="1828800" lvl="3" indent="-457200">
              <a:buFont typeface="Wingdings" panose="05000000000000000000" pitchFamily="2" charset="2"/>
              <a:buChar char="§"/>
            </a:pPr>
            <a:r>
              <a:rPr lang="en-US" sz="2400" dirty="0"/>
              <a:t>Reason: life is in the blood (Gen. 9:4; Lev. 17:1-14; Deut. 12:23)</a:t>
            </a:r>
          </a:p>
          <a:p>
            <a:pPr marL="1828800" lvl="3" indent="-457200">
              <a:buFont typeface="Wingdings" panose="05000000000000000000" pitchFamily="2" charset="2"/>
              <a:buChar char="§"/>
            </a:pPr>
            <a:r>
              <a:rPr lang="en-US" sz="2400" dirty="0"/>
              <a:t>Animal blood will not work (Heb. 10:4)</a:t>
            </a:r>
          </a:p>
          <a:p>
            <a:pPr marL="1828800" lvl="3" indent="-457200">
              <a:buFont typeface="Wingdings" panose="05000000000000000000" pitchFamily="2" charset="2"/>
              <a:buChar char="§"/>
            </a:pPr>
            <a:r>
              <a:rPr lang="en-US" sz="2400" dirty="0"/>
              <a:t>Perfect blood sacrifice: blood of Christ (1 Pet. 1:19)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A6326C-0CE0-6AE4-BE57-BFF69F4A7EAC}"/>
              </a:ext>
            </a:extLst>
          </p:cNvPr>
          <p:cNvSpPr txBox="1"/>
          <p:nvPr/>
        </p:nvSpPr>
        <p:spPr>
          <a:xfrm>
            <a:off x="2661920" y="670560"/>
            <a:ext cx="868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Grace Offers Forgiveness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C20183-780B-5FA3-9D9D-F03C2ADFF56C}"/>
              </a:ext>
            </a:extLst>
          </p:cNvPr>
          <p:cNvSpPr txBox="1"/>
          <p:nvPr/>
        </p:nvSpPr>
        <p:spPr>
          <a:xfrm>
            <a:off x="2641600" y="640080"/>
            <a:ext cx="868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Grace Offers Forgiveness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456154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8DEAF6-45F4-DA71-C1A4-CD6B5BD631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A521597-7596-7EC7-42B0-95B85E108C53}"/>
              </a:ext>
            </a:extLst>
          </p:cNvPr>
          <p:cNvSpPr txBox="1"/>
          <p:nvPr/>
        </p:nvSpPr>
        <p:spPr>
          <a:xfrm>
            <a:off x="365760" y="2072640"/>
            <a:ext cx="115417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False views of grace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Grace provided a perfect blood sacrifice (Heb. 2:9)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Sin (by its nature) demands that a penalty be paid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Saved by the blood of Christ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Remits sin (Matt. 26:28)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Redeems (Eph. 1:7)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Forgives (Col. 1:14)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Reconciles (Col. 1:20)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Washes (Rev. 1:5)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Cleanses (1 Jno. 1:7)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3F2A361-34DE-D2EC-1DF5-4CBDC42538AA}"/>
              </a:ext>
            </a:extLst>
          </p:cNvPr>
          <p:cNvSpPr txBox="1"/>
          <p:nvPr/>
        </p:nvSpPr>
        <p:spPr>
          <a:xfrm>
            <a:off x="2661920" y="670560"/>
            <a:ext cx="868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Grace Offers Forgiveness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4FF0E7-7A29-F065-7D71-378A7C2F804A}"/>
              </a:ext>
            </a:extLst>
          </p:cNvPr>
          <p:cNvSpPr txBox="1"/>
          <p:nvPr/>
        </p:nvSpPr>
        <p:spPr>
          <a:xfrm>
            <a:off x="2641600" y="640080"/>
            <a:ext cx="868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Grace Offers Forgiveness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F7D7B883-194B-2503-DB5A-75647638CEE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4365500"/>
              </p:ext>
            </p:extLst>
          </p:nvPr>
        </p:nvGraphicFramePr>
        <p:xfrm>
          <a:off x="9103360" y="2139831"/>
          <a:ext cx="2642990" cy="38120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ALLERY" r:id="rId2" imgW="1539463" imgH="2220050" progId="GALLERYClipart">
                  <p:embed/>
                </p:oleObj>
              </mc:Choice>
              <mc:Fallback>
                <p:oleObj name="GALLERY" r:id="rId2" imgW="1539463" imgH="2220050" progId="GALLERYClipart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F7D7B883-194B-2503-DB5A-75647638CEE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03360" y="2139831"/>
                        <a:ext cx="2642990" cy="381200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Freeform 8">
            <a:extLst>
              <a:ext uri="{FF2B5EF4-FFF2-40B4-BE49-F238E27FC236}">
                <a16:creationId xmlns:a16="http://schemas.microsoft.com/office/drawing/2014/main" id="{F7F8F02E-D91B-8498-45D3-F8B621523D05}"/>
              </a:ext>
            </a:extLst>
          </p:cNvPr>
          <p:cNvSpPr>
            <a:spLocks/>
          </p:cNvSpPr>
          <p:nvPr/>
        </p:nvSpPr>
        <p:spPr bwMode="auto">
          <a:xfrm>
            <a:off x="10546080" y="3475822"/>
            <a:ext cx="1024890" cy="2543203"/>
          </a:xfrm>
          <a:custGeom>
            <a:avLst/>
            <a:gdLst>
              <a:gd name="T0" fmla="*/ 20 w 680"/>
              <a:gd name="T1" fmla="*/ 0 h 1890"/>
              <a:gd name="T2" fmla="*/ 38 w 680"/>
              <a:gd name="T3" fmla="*/ 12 h 1890"/>
              <a:gd name="T4" fmla="*/ 50 w 680"/>
              <a:gd name="T5" fmla="*/ 60 h 1890"/>
              <a:gd name="T6" fmla="*/ 62 w 680"/>
              <a:gd name="T7" fmla="*/ 264 h 1890"/>
              <a:gd name="T8" fmla="*/ 110 w 680"/>
              <a:gd name="T9" fmla="*/ 378 h 1890"/>
              <a:gd name="T10" fmla="*/ 86 w 680"/>
              <a:gd name="T11" fmla="*/ 594 h 1890"/>
              <a:gd name="T12" fmla="*/ 80 w 680"/>
              <a:gd name="T13" fmla="*/ 1086 h 1890"/>
              <a:gd name="T14" fmla="*/ 104 w 680"/>
              <a:gd name="T15" fmla="*/ 1152 h 1890"/>
              <a:gd name="T16" fmla="*/ 158 w 680"/>
              <a:gd name="T17" fmla="*/ 1650 h 1890"/>
              <a:gd name="T18" fmla="*/ 236 w 680"/>
              <a:gd name="T19" fmla="*/ 1728 h 1890"/>
              <a:gd name="T20" fmla="*/ 272 w 680"/>
              <a:gd name="T21" fmla="*/ 1644 h 1890"/>
              <a:gd name="T22" fmla="*/ 290 w 680"/>
              <a:gd name="T23" fmla="*/ 1632 h 1890"/>
              <a:gd name="T24" fmla="*/ 362 w 680"/>
              <a:gd name="T25" fmla="*/ 1602 h 1890"/>
              <a:gd name="T26" fmla="*/ 398 w 680"/>
              <a:gd name="T27" fmla="*/ 1716 h 1890"/>
              <a:gd name="T28" fmla="*/ 518 w 680"/>
              <a:gd name="T29" fmla="*/ 1884 h 1890"/>
              <a:gd name="T30" fmla="*/ 656 w 680"/>
              <a:gd name="T31" fmla="*/ 1878 h 1890"/>
              <a:gd name="T32" fmla="*/ 680 w 680"/>
              <a:gd name="T33" fmla="*/ 1842 h 1890"/>
              <a:gd name="T34" fmla="*/ 542 w 680"/>
              <a:gd name="T35" fmla="*/ 1818 h 1890"/>
              <a:gd name="T36" fmla="*/ 470 w 680"/>
              <a:gd name="T37" fmla="*/ 1788 h 1890"/>
              <a:gd name="T38" fmla="*/ 458 w 680"/>
              <a:gd name="T39" fmla="*/ 1734 h 1890"/>
              <a:gd name="T40" fmla="*/ 434 w 680"/>
              <a:gd name="T41" fmla="*/ 1698 h 1890"/>
              <a:gd name="T42" fmla="*/ 392 w 680"/>
              <a:gd name="T43" fmla="*/ 1608 h 1890"/>
              <a:gd name="T44" fmla="*/ 374 w 680"/>
              <a:gd name="T45" fmla="*/ 1572 h 1890"/>
              <a:gd name="T46" fmla="*/ 356 w 680"/>
              <a:gd name="T47" fmla="*/ 1566 h 1890"/>
              <a:gd name="T48" fmla="*/ 212 w 680"/>
              <a:gd name="T49" fmla="*/ 1572 h 1890"/>
              <a:gd name="T50" fmla="*/ 176 w 680"/>
              <a:gd name="T51" fmla="*/ 1548 h 1890"/>
              <a:gd name="T52" fmla="*/ 164 w 680"/>
              <a:gd name="T53" fmla="*/ 1512 h 1890"/>
              <a:gd name="T54" fmla="*/ 158 w 680"/>
              <a:gd name="T55" fmla="*/ 1494 h 1890"/>
              <a:gd name="T56" fmla="*/ 164 w 680"/>
              <a:gd name="T57" fmla="*/ 1386 h 1890"/>
              <a:gd name="T58" fmla="*/ 194 w 680"/>
              <a:gd name="T59" fmla="*/ 1332 h 1890"/>
              <a:gd name="T60" fmla="*/ 164 w 680"/>
              <a:gd name="T61" fmla="*/ 1248 h 1890"/>
              <a:gd name="T62" fmla="*/ 194 w 680"/>
              <a:gd name="T63" fmla="*/ 990 h 1890"/>
              <a:gd name="T64" fmla="*/ 164 w 680"/>
              <a:gd name="T65" fmla="*/ 852 h 1890"/>
              <a:gd name="T66" fmla="*/ 194 w 680"/>
              <a:gd name="T67" fmla="*/ 738 h 1890"/>
              <a:gd name="T68" fmla="*/ 212 w 680"/>
              <a:gd name="T69" fmla="*/ 684 h 1890"/>
              <a:gd name="T70" fmla="*/ 218 w 680"/>
              <a:gd name="T71" fmla="*/ 666 h 1890"/>
              <a:gd name="T72" fmla="*/ 212 w 680"/>
              <a:gd name="T73" fmla="*/ 510 h 1890"/>
              <a:gd name="T74" fmla="*/ 164 w 680"/>
              <a:gd name="T75" fmla="*/ 420 h 1890"/>
              <a:gd name="T76" fmla="*/ 140 w 680"/>
              <a:gd name="T77" fmla="*/ 342 h 1890"/>
              <a:gd name="T78" fmla="*/ 98 w 680"/>
              <a:gd name="T79" fmla="*/ 114 h 1890"/>
              <a:gd name="T80" fmla="*/ 80 w 680"/>
              <a:gd name="T81" fmla="*/ 48 h 1890"/>
              <a:gd name="T82" fmla="*/ 20 w 680"/>
              <a:gd name="T83" fmla="*/ 0 h 1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680" h="1890">
                <a:moveTo>
                  <a:pt x="20" y="0"/>
                </a:moveTo>
                <a:cubicBezTo>
                  <a:pt x="26" y="4"/>
                  <a:pt x="35" y="6"/>
                  <a:pt x="38" y="12"/>
                </a:cubicBezTo>
                <a:cubicBezTo>
                  <a:pt x="45" y="27"/>
                  <a:pt x="50" y="60"/>
                  <a:pt x="50" y="60"/>
                </a:cubicBezTo>
                <a:cubicBezTo>
                  <a:pt x="55" y="128"/>
                  <a:pt x="54" y="196"/>
                  <a:pt x="62" y="264"/>
                </a:cubicBezTo>
                <a:cubicBezTo>
                  <a:pt x="67" y="303"/>
                  <a:pt x="98" y="341"/>
                  <a:pt x="110" y="378"/>
                </a:cubicBezTo>
                <a:cubicBezTo>
                  <a:pt x="106" y="478"/>
                  <a:pt x="102" y="512"/>
                  <a:pt x="86" y="594"/>
                </a:cubicBezTo>
                <a:cubicBezTo>
                  <a:pt x="84" y="758"/>
                  <a:pt x="80" y="922"/>
                  <a:pt x="80" y="1086"/>
                </a:cubicBezTo>
                <a:cubicBezTo>
                  <a:pt x="80" y="1150"/>
                  <a:pt x="69" y="1140"/>
                  <a:pt x="104" y="1152"/>
                </a:cubicBezTo>
                <a:cubicBezTo>
                  <a:pt x="170" y="1349"/>
                  <a:pt x="0" y="1545"/>
                  <a:pt x="158" y="1650"/>
                </a:cubicBezTo>
                <a:cubicBezTo>
                  <a:pt x="175" y="1700"/>
                  <a:pt x="184" y="1711"/>
                  <a:pt x="236" y="1728"/>
                </a:cubicBezTo>
                <a:cubicBezTo>
                  <a:pt x="282" y="1713"/>
                  <a:pt x="257" y="1689"/>
                  <a:pt x="272" y="1644"/>
                </a:cubicBezTo>
                <a:cubicBezTo>
                  <a:pt x="274" y="1637"/>
                  <a:pt x="283" y="1635"/>
                  <a:pt x="290" y="1632"/>
                </a:cubicBezTo>
                <a:cubicBezTo>
                  <a:pt x="312" y="1622"/>
                  <a:pt x="340" y="1609"/>
                  <a:pt x="362" y="1602"/>
                </a:cubicBezTo>
                <a:cubicBezTo>
                  <a:pt x="399" y="1627"/>
                  <a:pt x="391" y="1675"/>
                  <a:pt x="398" y="1716"/>
                </a:cubicBezTo>
                <a:cubicBezTo>
                  <a:pt x="408" y="1777"/>
                  <a:pt x="456" y="1868"/>
                  <a:pt x="518" y="1884"/>
                </a:cubicBezTo>
                <a:cubicBezTo>
                  <a:pt x="564" y="1882"/>
                  <a:pt x="611" y="1890"/>
                  <a:pt x="656" y="1878"/>
                </a:cubicBezTo>
                <a:cubicBezTo>
                  <a:pt x="670" y="1874"/>
                  <a:pt x="680" y="1842"/>
                  <a:pt x="680" y="1842"/>
                </a:cubicBezTo>
                <a:cubicBezTo>
                  <a:pt x="631" y="1826"/>
                  <a:pt x="596" y="1822"/>
                  <a:pt x="542" y="1818"/>
                </a:cubicBezTo>
                <a:cubicBezTo>
                  <a:pt x="512" y="1812"/>
                  <a:pt x="497" y="1802"/>
                  <a:pt x="470" y="1788"/>
                </a:cubicBezTo>
                <a:cubicBezTo>
                  <a:pt x="464" y="1771"/>
                  <a:pt x="465" y="1751"/>
                  <a:pt x="458" y="1734"/>
                </a:cubicBezTo>
                <a:cubicBezTo>
                  <a:pt x="452" y="1721"/>
                  <a:pt x="439" y="1712"/>
                  <a:pt x="434" y="1698"/>
                </a:cubicBezTo>
                <a:cubicBezTo>
                  <a:pt x="423" y="1664"/>
                  <a:pt x="408" y="1639"/>
                  <a:pt x="392" y="1608"/>
                </a:cubicBezTo>
                <a:cubicBezTo>
                  <a:pt x="385" y="1594"/>
                  <a:pt x="388" y="1583"/>
                  <a:pt x="374" y="1572"/>
                </a:cubicBezTo>
                <a:cubicBezTo>
                  <a:pt x="369" y="1568"/>
                  <a:pt x="362" y="1568"/>
                  <a:pt x="356" y="1566"/>
                </a:cubicBezTo>
                <a:cubicBezTo>
                  <a:pt x="310" y="1569"/>
                  <a:pt x="257" y="1581"/>
                  <a:pt x="212" y="1572"/>
                </a:cubicBezTo>
                <a:cubicBezTo>
                  <a:pt x="200" y="1564"/>
                  <a:pt x="188" y="1556"/>
                  <a:pt x="176" y="1548"/>
                </a:cubicBezTo>
                <a:cubicBezTo>
                  <a:pt x="165" y="1541"/>
                  <a:pt x="168" y="1524"/>
                  <a:pt x="164" y="1512"/>
                </a:cubicBezTo>
                <a:cubicBezTo>
                  <a:pt x="162" y="1506"/>
                  <a:pt x="158" y="1494"/>
                  <a:pt x="158" y="1494"/>
                </a:cubicBezTo>
                <a:cubicBezTo>
                  <a:pt x="160" y="1458"/>
                  <a:pt x="157" y="1421"/>
                  <a:pt x="164" y="1386"/>
                </a:cubicBezTo>
                <a:cubicBezTo>
                  <a:pt x="168" y="1366"/>
                  <a:pt x="187" y="1352"/>
                  <a:pt x="194" y="1332"/>
                </a:cubicBezTo>
                <a:cubicBezTo>
                  <a:pt x="188" y="1300"/>
                  <a:pt x="174" y="1278"/>
                  <a:pt x="164" y="1248"/>
                </a:cubicBezTo>
                <a:cubicBezTo>
                  <a:pt x="162" y="1184"/>
                  <a:pt x="135" y="1049"/>
                  <a:pt x="194" y="990"/>
                </a:cubicBezTo>
                <a:cubicBezTo>
                  <a:pt x="188" y="942"/>
                  <a:pt x="176" y="899"/>
                  <a:pt x="164" y="852"/>
                </a:cubicBezTo>
                <a:cubicBezTo>
                  <a:pt x="169" y="802"/>
                  <a:pt x="176" y="779"/>
                  <a:pt x="194" y="738"/>
                </a:cubicBezTo>
                <a:cubicBezTo>
                  <a:pt x="194" y="738"/>
                  <a:pt x="209" y="693"/>
                  <a:pt x="212" y="684"/>
                </a:cubicBezTo>
                <a:cubicBezTo>
                  <a:pt x="214" y="678"/>
                  <a:pt x="218" y="666"/>
                  <a:pt x="218" y="666"/>
                </a:cubicBezTo>
                <a:cubicBezTo>
                  <a:pt x="216" y="614"/>
                  <a:pt x="217" y="562"/>
                  <a:pt x="212" y="510"/>
                </a:cubicBezTo>
                <a:cubicBezTo>
                  <a:pt x="208" y="471"/>
                  <a:pt x="175" y="454"/>
                  <a:pt x="164" y="420"/>
                </a:cubicBezTo>
                <a:cubicBezTo>
                  <a:pt x="155" y="394"/>
                  <a:pt x="147" y="369"/>
                  <a:pt x="140" y="342"/>
                </a:cubicBezTo>
                <a:cubicBezTo>
                  <a:pt x="133" y="263"/>
                  <a:pt x="117" y="191"/>
                  <a:pt x="98" y="114"/>
                </a:cubicBezTo>
                <a:cubicBezTo>
                  <a:pt x="96" y="104"/>
                  <a:pt x="88" y="53"/>
                  <a:pt x="80" y="48"/>
                </a:cubicBezTo>
                <a:cubicBezTo>
                  <a:pt x="59" y="34"/>
                  <a:pt x="37" y="17"/>
                  <a:pt x="20" y="0"/>
                </a:cubicBezTo>
                <a:close/>
              </a:path>
            </a:pathLst>
          </a:custGeom>
          <a:solidFill>
            <a:srgbClr val="68040B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68669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31FA5-958E-C2DE-FD73-8B1052221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805DCF8-6438-9225-5F09-21DD84356A67}"/>
              </a:ext>
            </a:extLst>
          </p:cNvPr>
          <p:cNvSpPr txBox="1"/>
          <p:nvPr/>
        </p:nvSpPr>
        <p:spPr>
          <a:xfrm>
            <a:off x="365760" y="2072640"/>
            <a:ext cx="1154176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False views of grace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Grace provided a perfect blood sacrifice (Heb. 2:9)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Sin (by its nature) demands that a penalty be paid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Saved by the blood of Christ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Blood had to be offered in heaven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As our High Priest offers his sacrifice (blood) in the most holy place (Heb. 9:12, 24)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This is how we are saved by his life – resurrected life (Rom. 4:25; 5:10)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221C311-E491-1F0B-CE5D-5138A76F046C}"/>
              </a:ext>
            </a:extLst>
          </p:cNvPr>
          <p:cNvSpPr txBox="1"/>
          <p:nvPr/>
        </p:nvSpPr>
        <p:spPr>
          <a:xfrm>
            <a:off x="2661920" y="670560"/>
            <a:ext cx="868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Grace Offers Forgiveness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6F2556-CF03-6909-9BED-8E9D56E729AC}"/>
              </a:ext>
            </a:extLst>
          </p:cNvPr>
          <p:cNvSpPr txBox="1"/>
          <p:nvPr/>
        </p:nvSpPr>
        <p:spPr>
          <a:xfrm>
            <a:off x="2641600" y="640080"/>
            <a:ext cx="868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Grace Offers Forgiveness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892105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99BB94-3F8E-4968-AA6D-5B39A561C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1504CF0-72B5-2016-B483-77FD3FD12648}"/>
              </a:ext>
            </a:extLst>
          </p:cNvPr>
          <p:cNvSpPr txBox="1"/>
          <p:nvPr/>
        </p:nvSpPr>
        <p:spPr>
          <a:xfrm>
            <a:off x="365760" y="2072640"/>
            <a:ext cx="115417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False views of grace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Grace provided a perfect blood sacrifice (Heb. 2:9)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Sin (by its nature) demands that a penalty be paid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Saved by the blood of Christ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Blood had to be offered in heaven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Blood was shed for those under the OT as well (Rom. 3:25; Heb. 9:15)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8DBEB7-772B-2103-EA71-AFF25D98BC9E}"/>
              </a:ext>
            </a:extLst>
          </p:cNvPr>
          <p:cNvSpPr txBox="1"/>
          <p:nvPr/>
        </p:nvSpPr>
        <p:spPr>
          <a:xfrm>
            <a:off x="2661920" y="670560"/>
            <a:ext cx="868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Grace Offers Forgiveness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F386FD-2C41-08EB-B0B1-65AFD0788A58}"/>
              </a:ext>
            </a:extLst>
          </p:cNvPr>
          <p:cNvSpPr txBox="1"/>
          <p:nvPr/>
        </p:nvSpPr>
        <p:spPr>
          <a:xfrm>
            <a:off x="2641600" y="640080"/>
            <a:ext cx="868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Grace Offers Forgiveness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graphicFrame>
        <p:nvGraphicFramePr>
          <p:cNvPr id="3" name="Object 1037">
            <a:extLst>
              <a:ext uri="{FF2B5EF4-FFF2-40B4-BE49-F238E27FC236}">
                <a16:creationId xmlns:a16="http://schemas.microsoft.com/office/drawing/2014/main" id="{31EDE67E-05BF-511C-0ADF-51A32EFDF0D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3178460"/>
              </p:ext>
            </p:extLst>
          </p:nvPr>
        </p:nvGraphicFramePr>
        <p:xfrm>
          <a:off x="2829560" y="4506384"/>
          <a:ext cx="6532880" cy="23366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rawing" r:id="rId2" imgW="5162400" imgH="2629080" progId="WPDraw30.Drawing">
                  <p:embed/>
                </p:oleObj>
              </mc:Choice>
              <mc:Fallback>
                <p:oleObj name="Drawing" r:id="rId2" imgW="5162400" imgH="2629080" progId="WPDraw30.Drawing">
                  <p:embed/>
                  <p:pic>
                    <p:nvPicPr>
                      <p:cNvPr id="3" name="Object 1037">
                        <a:extLst>
                          <a:ext uri="{FF2B5EF4-FFF2-40B4-BE49-F238E27FC236}">
                            <a16:creationId xmlns:a16="http://schemas.microsoft.com/office/drawing/2014/main" id="{31EDE67E-05BF-511C-0ADF-51A32EFDF0D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29560" y="4506384"/>
                        <a:ext cx="6532880" cy="2336614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5137762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270DD2-B4B4-A36F-822A-0CE60D55F8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9275ADD-C826-FFA2-03B0-53B03352FAEE}"/>
              </a:ext>
            </a:extLst>
          </p:cNvPr>
          <p:cNvSpPr txBox="1"/>
          <p:nvPr/>
        </p:nvSpPr>
        <p:spPr>
          <a:xfrm>
            <a:off x="4815840" y="914400"/>
            <a:ext cx="72237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Grace Offers Forgiveness</a:t>
            </a:r>
          </a:p>
          <a:p>
            <a:pPr marL="400050" indent="-400050">
              <a:buFont typeface="+mj-lt"/>
              <a:buAutoNum type="romanUcPeriod"/>
            </a:pP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Man Obtains Forgiveness</a:t>
            </a:r>
            <a:endParaRPr lang="en-US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3FD0A6-6227-395C-F688-E438B92A1E3E}"/>
              </a:ext>
            </a:extLst>
          </p:cNvPr>
          <p:cNvSpPr txBox="1"/>
          <p:nvPr/>
        </p:nvSpPr>
        <p:spPr>
          <a:xfrm>
            <a:off x="375920" y="3576320"/>
            <a:ext cx="33731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FFFFCC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How the Sinner is Forgiven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431A2E-E608-F473-EAFF-AE76B57F4594}"/>
              </a:ext>
            </a:extLst>
          </p:cNvPr>
          <p:cNvSpPr txBox="1"/>
          <p:nvPr/>
        </p:nvSpPr>
        <p:spPr>
          <a:xfrm>
            <a:off x="4790442" y="894080"/>
            <a:ext cx="72237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Grace Offers Forgiveness</a:t>
            </a:r>
          </a:p>
          <a:p>
            <a:pPr marL="400050" indent="-400050">
              <a:buFont typeface="+mj-lt"/>
              <a:buAutoNum type="romanUcPeriod"/>
            </a:pP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Man Obtains Forgiveness</a:t>
            </a:r>
            <a:endParaRPr lang="en-US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48299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40090B-F280-6986-2BD6-C1E625840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5868AFD-CFB5-D936-527B-EE1F11CCEB22}"/>
              </a:ext>
            </a:extLst>
          </p:cNvPr>
          <p:cNvSpPr txBox="1"/>
          <p:nvPr/>
        </p:nvSpPr>
        <p:spPr>
          <a:xfrm>
            <a:off x="365760" y="2072640"/>
            <a:ext cx="115417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Grace is offered to all, but not all are saved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Grace is offered to all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Grace appeared to all men (Titus 2:11-12)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Grace provided a sacrifice for every man (Heb. 2:9)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God wants all men to be saved (1 Tim. 2:4)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4C4491-53B4-5849-D5DA-97B5C16BEE9D}"/>
              </a:ext>
            </a:extLst>
          </p:cNvPr>
          <p:cNvSpPr txBox="1"/>
          <p:nvPr/>
        </p:nvSpPr>
        <p:spPr>
          <a:xfrm>
            <a:off x="2600960" y="670560"/>
            <a:ext cx="8747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Man Obtains Forgiveness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21FBD5-820B-409A-6B32-3CAFC4DFE3DC}"/>
              </a:ext>
            </a:extLst>
          </p:cNvPr>
          <p:cNvSpPr txBox="1"/>
          <p:nvPr/>
        </p:nvSpPr>
        <p:spPr>
          <a:xfrm>
            <a:off x="2570480" y="640080"/>
            <a:ext cx="8747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Man Obtains Forgiveness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16926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FA2921-3723-AA78-539D-430E85D75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30CD23E-AF44-AE0D-0382-BDFCED71189F}"/>
              </a:ext>
            </a:extLst>
          </p:cNvPr>
          <p:cNvSpPr txBox="1"/>
          <p:nvPr/>
        </p:nvSpPr>
        <p:spPr>
          <a:xfrm>
            <a:off x="365760" y="2072640"/>
            <a:ext cx="115417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Grace is offered to all, but not all are saved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Grace is offered to all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Not all men will be saved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Possible to receive grace in vain (2 Cor. 6:1)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Most of the world will be lost (Matt. 7:13-14)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587AE0F-BEFD-2894-3E20-24B8748E3F99}"/>
              </a:ext>
            </a:extLst>
          </p:cNvPr>
          <p:cNvSpPr txBox="1"/>
          <p:nvPr/>
        </p:nvSpPr>
        <p:spPr>
          <a:xfrm>
            <a:off x="2600960" y="670560"/>
            <a:ext cx="8747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Man Obtains Forgiveness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E5FA28-0AA3-E8CB-633B-1CCD66CC342B}"/>
              </a:ext>
            </a:extLst>
          </p:cNvPr>
          <p:cNvSpPr txBox="1"/>
          <p:nvPr/>
        </p:nvSpPr>
        <p:spPr>
          <a:xfrm>
            <a:off x="2570480" y="640080"/>
            <a:ext cx="8747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Man Obtains Forgiveness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40671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F8D57-908A-39E3-66BB-6D2C47299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CC52CBB-D507-D1AD-6F41-5840FF9F4BE4}"/>
              </a:ext>
            </a:extLst>
          </p:cNvPr>
          <p:cNvSpPr txBox="1"/>
          <p:nvPr/>
        </p:nvSpPr>
        <p:spPr>
          <a:xfrm>
            <a:off x="365760" y="2072640"/>
            <a:ext cx="115417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Grace is offered to all, but not all are saved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Grace is offered to all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Not all men will be saved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So, grace must be conditional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Those that obey will enter the kingdom (Matt. 7:21)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Those who obey will have eternal life (Heb. 5:8-9)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F5D4FC5-5217-9741-D0D8-8813F082B983}"/>
              </a:ext>
            </a:extLst>
          </p:cNvPr>
          <p:cNvSpPr txBox="1"/>
          <p:nvPr/>
        </p:nvSpPr>
        <p:spPr>
          <a:xfrm>
            <a:off x="2600960" y="670560"/>
            <a:ext cx="8747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Man Obtains Forgiveness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B2C928-06C6-F3B3-F7C7-20A3FC0FCF4D}"/>
              </a:ext>
            </a:extLst>
          </p:cNvPr>
          <p:cNvSpPr txBox="1"/>
          <p:nvPr/>
        </p:nvSpPr>
        <p:spPr>
          <a:xfrm>
            <a:off x="2570480" y="640080"/>
            <a:ext cx="8747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Man Obtains Forgiveness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163021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F6FB7-811C-E6CF-93D2-7CF907828E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C7C4930-24B2-BB87-53C7-941652E8D41D}"/>
              </a:ext>
            </a:extLst>
          </p:cNvPr>
          <p:cNvSpPr txBox="1"/>
          <p:nvPr/>
        </p:nvSpPr>
        <p:spPr>
          <a:xfrm>
            <a:off x="365760" y="2072640"/>
            <a:ext cx="11541760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Grace is offered to all, but not all are saved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Forgiveness clarified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Word (Eph. 1:7) </a:t>
            </a:r>
            <a:r>
              <a:rPr lang="en-US" sz="2400" i="1" dirty="0">
                <a:solidFill>
                  <a:srgbClr val="6600FF"/>
                </a:solidFill>
              </a:rPr>
              <a:t>Aphesis</a:t>
            </a:r>
            <a:r>
              <a:rPr lang="en-US" sz="2400" i="1" dirty="0"/>
              <a:t> means </a:t>
            </a:r>
            <a:r>
              <a:rPr lang="en-US" sz="2400" b="1" i="1" u="sng" dirty="0"/>
              <a:t>pardon</a:t>
            </a:r>
            <a:r>
              <a:rPr lang="en-US" sz="2400" i="1" dirty="0"/>
              <a:t> – translated “remission” (Acts 2:38), “liberty” (Lk. 4:18)</a:t>
            </a:r>
          </a:p>
          <a:p>
            <a:pPr marL="914400" lvl="1" indent="-457200">
              <a:buFont typeface="+mj-lt"/>
              <a:buAutoNum type="arabicPeriod"/>
            </a:pPr>
            <a:endParaRPr lang="en-US" sz="600" i="1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Word (1 John 1:9) </a:t>
            </a:r>
            <a:r>
              <a:rPr lang="en-US" sz="2400" i="1" dirty="0" err="1">
                <a:solidFill>
                  <a:srgbClr val="6600FF"/>
                </a:solidFill>
              </a:rPr>
              <a:t>Aphiemi</a:t>
            </a:r>
            <a:r>
              <a:rPr lang="en-US" sz="2400" i="1" dirty="0"/>
              <a:t> means </a:t>
            </a:r>
            <a:r>
              <a:rPr lang="en-US" sz="2400" b="1" i="1" u="sng" dirty="0"/>
              <a:t>leave</a:t>
            </a:r>
            <a:r>
              <a:rPr lang="en-US" sz="2400" i="1" dirty="0"/>
              <a:t> – translated “divorce” (1 Cor. 7:11, 12, 13), “forsook” (Matt. 26:56)</a:t>
            </a:r>
          </a:p>
          <a:p>
            <a:pPr marL="914400" lvl="1" indent="-457200">
              <a:buFont typeface="+mj-lt"/>
              <a:buAutoNum type="arabicPeriod"/>
            </a:pPr>
            <a:endParaRPr lang="en-US" sz="600" i="1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Word (Luke 6:37) </a:t>
            </a:r>
            <a:r>
              <a:rPr lang="en-US" sz="2400" i="1" dirty="0" err="1">
                <a:solidFill>
                  <a:srgbClr val="6600FF"/>
                </a:solidFill>
              </a:rPr>
              <a:t>Apolyo</a:t>
            </a:r>
            <a:r>
              <a:rPr lang="en-US" sz="2400" i="1" dirty="0"/>
              <a:t> means </a:t>
            </a:r>
            <a:r>
              <a:rPr lang="en-US" sz="2400" b="1" i="1" u="sng" dirty="0"/>
              <a:t>release, let go </a:t>
            </a:r>
            <a:r>
              <a:rPr lang="en-US" sz="2400" i="1" dirty="0"/>
              <a:t>– translated “dismiss” (Acts 19:41), “divorce” (Matt. 5:32; 19:9), “release” (Matt. 27:17)</a:t>
            </a:r>
            <a:endParaRPr lang="en-US" sz="2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DFBCA73-8CE9-91D5-939A-534447F71442}"/>
              </a:ext>
            </a:extLst>
          </p:cNvPr>
          <p:cNvSpPr txBox="1"/>
          <p:nvPr/>
        </p:nvSpPr>
        <p:spPr>
          <a:xfrm>
            <a:off x="2600960" y="670560"/>
            <a:ext cx="8747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Man Obtains Forgiveness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CF8F33-2DB2-9A70-23F1-6D7220275229}"/>
              </a:ext>
            </a:extLst>
          </p:cNvPr>
          <p:cNvSpPr txBox="1"/>
          <p:nvPr/>
        </p:nvSpPr>
        <p:spPr>
          <a:xfrm>
            <a:off x="2570480" y="640080"/>
            <a:ext cx="8747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Man Obtains Forgiveness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25462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7FA16-926B-03D1-51CF-4C73EDB65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C696EE8-B3CC-0FFB-9702-07339D683B55}"/>
              </a:ext>
            </a:extLst>
          </p:cNvPr>
          <p:cNvSpPr txBox="1"/>
          <p:nvPr/>
        </p:nvSpPr>
        <p:spPr>
          <a:xfrm>
            <a:off x="365760" y="2072640"/>
            <a:ext cx="1154176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Grace is offered to all, but not all are saved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Forgiveness clarified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Alien sinner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 conditions: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Faith (Acts 2:36)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Repentance (Acts 17:11)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Confession of faith (Rom. 10:9-10)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Baptism (Acts 2:38)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9011716-8F16-F68E-5BD0-623515B9034B}"/>
              </a:ext>
            </a:extLst>
          </p:cNvPr>
          <p:cNvSpPr txBox="1"/>
          <p:nvPr/>
        </p:nvSpPr>
        <p:spPr>
          <a:xfrm>
            <a:off x="2600960" y="670560"/>
            <a:ext cx="8747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Man Obtains Forgiveness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88F95E-1F53-EB59-4503-92346068C201}"/>
              </a:ext>
            </a:extLst>
          </p:cNvPr>
          <p:cNvSpPr txBox="1"/>
          <p:nvPr/>
        </p:nvSpPr>
        <p:spPr>
          <a:xfrm>
            <a:off x="2570480" y="640080"/>
            <a:ext cx="8747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Man Obtains Forgiveness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75794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1C266-FF7C-BA7C-BFAF-506C04AE1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C735B56-15E7-A346-425A-3E615F09900A}"/>
              </a:ext>
            </a:extLst>
          </p:cNvPr>
          <p:cNvSpPr txBox="1"/>
          <p:nvPr/>
        </p:nvSpPr>
        <p:spPr>
          <a:xfrm>
            <a:off x="365760" y="2072640"/>
            <a:ext cx="1154176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Grace is offered to all, but not all are saved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Forgiveness clarified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Alien sinner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 conditions: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Now forgiven – sin has been remitted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Acts 2:38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Eph. 1:7; 4:32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Col. 1:14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901E353-A150-8DA8-D807-81515035F9A7}"/>
              </a:ext>
            </a:extLst>
          </p:cNvPr>
          <p:cNvSpPr txBox="1"/>
          <p:nvPr/>
        </p:nvSpPr>
        <p:spPr>
          <a:xfrm>
            <a:off x="2600960" y="670560"/>
            <a:ext cx="8747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Man Obtains Forgiveness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86A03A-9DE2-2CBE-9E2D-0293BEDF015C}"/>
              </a:ext>
            </a:extLst>
          </p:cNvPr>
          <p:cNvSpPr txBox="1"/>
          <p:nvPr/>
        </p:nvSpPr>
        <p:spPr>
          <a:xfrm>
            <a:off x="2570480" y="640080"/>
            <a:ext cx="8747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Man Obtains Forgiveness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09757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B0C466-A75F-A417-DDBF-65E36327F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024FD9-B565-DC6B-54C6-547F533B4E8F}"/>
              </a:ext>
            </a:extLst>
          </p:cNvPr>
          <p:cNvSpPr txBox="1"/>
          <p:nvPr/>
        </p:nvSpPr>
        <p:spPr>
          <a:xfrm>
            <a:off x="365760" y="2072640"/>
            <a:ext cx="115417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Grace is offered to all, but not all are saved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Forgiveness clarified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Alien sinner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 conditions: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Now forgiven – sin has been remitted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God removes the GUILT – not the </a:t>
            </a:r>
            <a:r>
              <a:rPr lang="en-US" sz="2400" i="1" u="sng" dirty="0"/>
              <a:t>consequences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906605-FF03-F567-4EB6-70F0F2C37DE1}"/>
              </a:ext>
            </a:extLst>
          </p:cNvPr>
          <p:cNvSpPr txBox="1"/>
          <p:nvPr/>
        </p:nvSpPr>
        <p:spPr>
          <a:xfrm>
            <a:off x="2600960" y="670560"/>
            <a:ext cx="8747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Man Obtains Forgiveness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878CAE-9702-8C17-9333-BF5C974116B7}"/>
              </a:ext>
            </a:extLst>
          </p:cNvPr>
          <p:cNvSpPr txBox="1"/>
          <p:nvPr/>
        </p:nvSpPr>
        <p:spPr>
          <a:xfrm>
            <a:off x="2570480" y="640080"/>
            <a:ext cx="8747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Man Obtains Forgiveness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260969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49538-B13E-EC4A-6B96-1F14B2ED3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1BBCC7-6767-3AB0-1FFD-802B9018BB61}"/>
              </a:ext>
            </a:extLst>
          </p:cNvPr>
          <p:cNvSpPr txBox="1"/>
          <p:nvPr/>
        </p:nvSpPr>
        <p:spPr>
          <a:xfrm>
            <a:off x="365760" y="2072640"/>
            <a:ext cx="1154176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Grace is offered to all, but not all are saved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Forgiveness clarified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Alien sinner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Christian who sins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 conditions: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Repentance (Acts 8:22)</a:t>
            </a:r>
          </a:p>
          <a:p>
            <a:pPr marL="1828800" lvl="3" indent="-457200"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rgbClr val="6600FF"/>
                </a:solidFill>
              </a:rPr>
              <a:t>Change of mind</a:t>
            </a:r>
          </a:p>
          <a:p>
            <a:pPr marL="2286000" lvl="4" indent="-457200">
              <a:buFont typeface="Wingdings" panose="05000000000000000000" pitchFamily="2" charset="2"/>
              <a:buChar char="ü"/>
            </a:pPr>
            <a:r>
              <a:rPr lang="en-US" sz="2400" dirty="0"/>
              <a:t>“Change one’s mind, feel remorse…” (BDAG)</a:t>
            </a:r>
          </a:p>
          <a:p>
            <a:pPr marL="2286000" lvl="4" indent="-457200">
              <a:buFont typeface="Wingdings" panose="05000000000000000000" pitchFamily="2" charset="2"/>
              <a:buChar char="ü"/>
            </a:pPr>
            <a:r>
              <a:rPr lang="en-US" sz="2400" dirty="0"/>
              <a:t>“to change one’s way of life as the result of a complete change of thought and attitude with regard to sin and righteousness” (Louw and Nida)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B9ADFC-A976-2713-1468-D0CE5CAEE0D9}"/>
              </a:ext>
            </a:extLst>
          </p:cNvPr>
          <p:cNvSpPr txBox="1"/>
          <p:nvPr/>
        </p:nvSpPr>
        <p:spPr>
          <a:xfrm>
            <a:off x="2600960" y="670560"/>
            <a:ext cx="8747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Man Obtains Forgiveness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EAA91E-3A48-59E7-88CB-2DA0A4367B78}"/>
              </a:ext>
            </a:extLst>
          </p:cNvPr>
          <p:cNvSpPr txBox="1"/>
          <p:nvPr/>
        </p:nvSpPr>
        <p:spPr>
          <a:xfrm>
            <a:off x="2570480" y="640080"/>
            <a:ext cx="8747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Man Obtains Forgiveness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282932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FF71B9D-6D75-726D-6396-1A765F5415E1}"/>
              </a:ext>
            </a:extLst>
          </p:cNvPr>
          <p:cNvSpPr txBox="1"/>
          <p:nvPr/>
        </p:nvSpPr>
        <p:spPr>
          <a:xfrm>
            <a:off x="429904" y="2176818"/>
            <a:ext cx="11416353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“Though in English a focal component of repent is the sorrow or contrition that a person experiences because of sin, the emphasis in </a:t>
            </a:r>
            <a:r>
              <a:rPr lang="el-GR" sz="3200" dirty="0"/>
              <a:t>μετανοέω</a:t>
            </a:r>
            <a:r>
              <a:rPr lang="en-US" sz="3200" dirty="0"/>
              <a:t> and </a:t>
            </a:r>
            <a:r>
              <a:rPr lang="el-GR" sz="3200" dirty="0"/>
              <a:t>μετάνοια</a:t>
            </a:r>
            <a:r>
              <a:rPr lang="en-US" sz="3200" dirty="0"/>
              <a:t> seems to be more specifically the total change, both in thought and behavior, with respect to how one should both think and act</a:t>
            </a:r>
            <a:r>
              <a:rPr lang="en-US" sz="2800" dirty="0"/>
              <a:t>.”</a:t>
            </a:r>
          </a:p>
          <a:p>
            <a:pPr lvl="1"/>
            <a:r>
              <a:rPr lang="en-US" sz="2800" dirty="0"/>
              <a:t> </a:t>
            </a:r>
          </a:p>
          <a:p>
            <a:pPr lvl="1"/>
            <a:endParaRPr lang="en-US" sz="2800" b="0" i="1" u="sng" strike="noStrike" baseline="0" dirty="0">
              <a:solidFill>
                <a:srgbClr val="0000FF"/>
              </a:solidFill>
              <a:hlinkClick r:id="rId2"/>
            </a:endParaRPr>
          </a:p>
          <a:p>
            <a:pPr lvl="1"/>
            <a:r>
              <a:rPr lang="en-US" sz="2800" b="0" i="1" u="sng" strike="noStrike" baseline="0" dirty="0">
                <a:solidFill>
                  <a:srgbClr val="0000FF"/>
                </a:solidFill>
                <a:hlinkClick r:id="rId2"/>
              </a:rPr>
              <a:t>Greek-English Lexicon of the New Testament: Based on Semantic Domains</a:t>
            </a:r>
            <a:r>
              <a:rPr lang="en-US" sz="2800" b="0" i="0" u="none" strike="noStrike" baseline="0" dirty="0">
                <a:solidFill>
                  <a:srgbClr val="0000FF"/>
                </a:solidFill>
                <a:hlinkClick r:id="rId2"/>
              </a:rPr>
              <a:t> (New York: United Bible Societies, 1996), 509.</a:t>
            </a:r>
          </a:p>
          <a:p>
            <a:endParaRPr 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7F9761-EA50-F578-5A77-8674D53E6275}"/>
              </a:ext>
            </a:extLst>
          </p:cNvPr>
          <p:cNvSpPr txBox="1"/>
          <p:nvPr/>
        </p:nvSpPr>
        <p:spPr>
          <a:xfrm>
            <a:off x="42080" y="525438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Louw  and Nida Comments on Word for Repent</a:t>
            </a:r>
          </a:p>
        </p:txBody>
      </p:sp>
    </p:spTree>
    <p:extLst>
      <p:ext uri="{BB962C8B-B14F-4D97-AF65-F5344CB8AC3E}">
        <p14:creationId xmlns:p14="http://schemas.microsoft.com/office/powerpoint/2010/main" val="115274423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65C05E-16E7-C46E-99E7-D153067BC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FEFD748-973F-C472-F509-C496894A10BA}"/>
              </a:ext>
            </a:extLst>
          </p:cNvPr>
          <p:cNvSpPr txBox="1"/>
          <p:nvPr/>
        </p:nvSpPr>
        <p:spPr>
          <a:xfrm>
            <a:off x="365760" y="2072640"/>
            <a:ext cx="1154176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Grace is offered to all, but not all are saved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Forgiveness clarified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Alien sinner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Christian who sins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 conditions: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Repentance (Acts 8:22)</a:t>
            </a:r>
          </a:p>
          <a:p>
            <a:pPr marL="1828800" lvl="3" indent="-457200"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rgbClr val="6600FF"/>
                </a:solidFill>
              </a:rPr>
              <a:t>Change of mind</a:t>
            </a:r>
          </a:p>
          <a:p>
            <a:pPr marL="1828800" lvl="3" indent="-457200"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rgbClr val="6600FF"/>
                </a:solidFill>
              </a:rPr>
              <a:t>Godly sorrow</a:t>
            </a:r>
          </a:p>
          <a:p>
            <a:pPr marL="2286000" lvl="4" indent="-457200">
              <a:buFont typeface="Wingdings" panose="05000000000000000000" pitchFamily="2" charset="2"/>
              <a:buChar char="ü"/>
            </a:pPr>
            <a:r>
              <a:rPr lang="en-US" sz="2400" dirty="0"/>
              <a:t>2 Cor. 7:10 – sorrow according to God</a:t>
            </a:r>
          </a:p>
          <a:p>
            <a:pPr marL="2286000" lvl="4" indent="-457200">
              <a:buFont typeface="Wingdings" panose="05000000000000000000" pitchFamily="2" charset="2"/>
              <a:buChar char="ü"/>
            </a:pPr>
            <a:r>
              <a:rPr lang="en-US" sz="2400" dirty="0"/>
              <a:t>NKJV clarifies what the KJV confuses: a distinction in sorrow, regret, and repentance</a:t>
            </a:r>
          </a:p>
          <a:p>
            <a:pPr marL="2286000" lvl="4" indent="-457200">
              <a:buFont typeface="Wingdings" panose="05000000000000000000" pitchFamily="2" charset="2"/>
              <a:buChar char="ü"/>
            </a:pPr>
            <a:r>
              <a:rPr lang="en-US" sz="2400" dirty="0"/>
              <a:t>Sorrow toward God that produces a change of mind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FECD0E-6550-8FF4-1C86-88D24A0DC72D}"/>
              </a:ext>
            </a:extLst>
          </p:cNvPr>
          <p:cNvSpPr txBox="1"/>
          <p:nvPr/>
        </p:nvSpPr>
        <p:spPr>
          <a:xfrm>
            <a:off x="2600960" y="670560"/>
            <a:ext cx="8747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Man Obtains Forgiveness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33DB79-4B12-D062-02CE-CA4476983FE4}"/>
              </a:ext>
            </a:extLst>
          </p:cNvPr>
          <p:cNvSpPr txBox="1"/>
          <p:nvPr/>
        </p:nvSpPr>
        <p:spPr>
          <a:xfrm>
            <a:off x="2570480" y="640080"/>
            <a:ext cx="8747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Man Obtains Forgiveness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233270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325E9-6EAF-D4BF-4575-8752B81CA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5C05520-7B27-6C21-CF2F-11BC5E6980F8}"/>
              </a:ext>
            </a:extLst>
          </p:cNvPr>
          <p:cNvSpPr txBox="1"/>
          <p:nvPr/>
        </p:nvSpPr>
        <p:spPr>
          <a:xfrm>
            <a:off x="365760" y="2072640"/>
            <a:ext cx="1154176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Grace is offered to all, but not all are saved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Forgiveness clarified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Alien sinner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Christian who sins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 conditions: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Repentance (Acts 8:22)</a:t>
            </a:r>
          </a:p>
          <a:p>
            <a:pPr marL="1828800" lvl="3" indent="-457200"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rgbClr val="6600FF"/>
                </a:solidFill>
              </a:rPr>
              <a:t>Change of mind</a:t>
            </a:r>
          </a:p>
          <a:p>
            <a:pPr marL="1828800" lvl="3" indent="-457200"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rgbClr val="6600FF"/>
                </a:solidFill>
              </a:rPr>
              <a:t>Godly sorrow</a:t>
            </a:r>
          </a:p>
          <a:p>
            <a:pPr marL="1828800" lvl="3" indent="-457200"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rgbClr val="6600FF"/>
                </a:solidFill>
              </a:rPr>
              <a:t>Change of life</a:t>
            </a:r>
          </a:p>
          <a:p>
            <a:pPr marL="2286000" lvl="4" indent="-457200">
              <a:buFont typeface="Wingdings" panose="05000000000000000000" pitchFamily="2" charset="2"/>
              <a:buChar char="ü"/>
            </a:pPr>
            <a:r>
              <a:rPr lang="en-US" sz="2400" dirty="0"/>
              <a:t>Rev. 2:5</a:t>
            </a:r>
          </a:p>
          <a:p>
            <a:pPr marL="2286000" lvl="4" indent="-457200">
              <a:buFont typeface="Wingdings" panose="05000000000000000000" pitchFamily="2" charset="2"/>
              <a:buChar char="ü"/>
            </a:pPr>
            <a:r>
              <a:rPr lang="en-US" sz="2400" dirty="0"/>
              <a:t>Matt. 3:8</a:t>
            </a:r>
          </a:p>
          <a:p>
            <a:pPr marL="2286000" lvl="4" indent="-457200">
              <a:buFont typeface="Wingdings" panose="05000000000000000000" pitchFamily="2" charset="2"/>
              <a:buChar char="ü"/>
            </a:pPr>
            <a:r>
              <a:rPr lang="en-US" sz="2400" dirty="0"/>
              <a:t>Compare Matt. 12:41 &amp; Jonah 3:10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53E6A07-B45D-A007-DDA6-4338BD41EC7B}"/>
              </a:ext>
            </a:extLst>
          </p:cNvPr>
          <p:cNvSpPr txBox="1"/>
          <p:nvPr/>
        </p:nvSpPr>
        <p:spPr>
          <a:xfrm>
            <a:off x="2600960" y="670560"/>
            <a:ext cx="8747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Man Obtains Forgiveness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4AFB72-346D-AED0-2B0B-61B5B917151F}"/>
              </a:ext>
            </a:extLst>
          </p:cNvPr>
          <p:cNvSpPr txBox="1"/>
          <p:nvPr/>
        </p:nvSpPr>
        <p:spPr>
          <a:xfrm>
            <a:off x="2570480" y="640080"/>
            <a:ext cx="8747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Man Obtains Forgiveness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72198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Text Box 2"/>
          <p:cNvSpPr txBox="1">
            <a:spLocks noChangeArrowheads="1"/>
          </p:cNvSpPr>
          <p:nvPr/>
        </p:nvSpPr>
        <p:spPr bwMode="auto">
          <a:xfrm>
            <a:off x="3594100" y="152400"/>
            <a:ext cx="4940300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6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Repentance</a:t>
            </a:r>
          </a:p>
        </p:txBody>
      </p:sp>
      <p:grpSp>
        <p:nvGrpSpPr>
          <p:cNvPr id="134147" name="Group 3"/>
          <p:cNvGrpSpPr>
            <a:grpSpLocks/>
          </p:cNvGrpSpPr>
          <p:nvPr/>
        </p:nvGrpSpPr>
        <p:grpSpPr bwMode="auto">
          <a:xfrm>
            <a:off x="1524000" y="1371600"/>
            <a:ext cx="3276600" cy="3048000"/>
            <a:chOff x="0" y="864"/>
            <a:chExt cx="2064" cy="1920"/>
          </a:xfrm>
        </p:grpSpPr>
        <p:sp>
          <p:nvSpPr>
            <p:cNvPr id="134148" name="AutoShape 4"/>
            <p:cNvSpPr>
              <a:spLocks noChangeArrowheads="1"/>
            </p:cNvSpPr>
            <p:nvPr/>
          </p:nvSpPr>
          <p:spPr bwMode="auto">
            <a:xfrm rot="13437573" flipH="1">
              <a:off x="624" y="1824"/>
              <a:ext cx="1440" cy="960"/>
            </a:xfrm>
            <a:custGeom>
              <a:avLst/>
              <a:gdLst>
                <a:gd name="G0" fmla="+- 0 0 0"/>
                <a:gd name="G1" fmla="+- -9533439 0 0"/>
                <a:gd name="G2" fmla="+- 0 0 -9533439"/>
                <a:gd name="G3" fmla="+- 10800 0 0"/>
                <a:gd name="G4" fmla="+- 0 0 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00 0 0"/>
                <a:gd name="G9" fmla="+- 0 0 -9533439"/>
                <a:gd name="G10" fmla="+- 5400 0 2700"/>
                <a:gd name="G11" fmla="cos G10 0"/>
                <a:gd name="G12" fmla="sin G10 0"/>
                <a:gd name="G13" fmla="cos 13500 0"/>
                <a:gd name="G14" fmla="sin 13500 0"/>
                <a:gd name="G15" fmla="+- G11 10800 0"/>
                <a:gd name="G16" fmla="+- G12 10800 0"/>
                <a:gd name="G17" fmla="+- G13 10800 0"/>
                <a:gd name="G18" fmla="+- G14 10800 0"/>
                <a:gd name="G19" fmla="*/ 5400 1 2"/>
                <a:gd name="G20" fmla="+- G19 5400 0"/>
                <a:gd name="G21" fmla="cos G20 0"/>
                <a:gd name="G22" fmla="sin G20 0"/>
                <a:gd name="G23" fmla="+- G21 10800 0"/>
                <a:gd name="G24" fmla="+- G12 G23 G22"/>
                <a:gd name="G25" fmla="+- G22 G23 G11"/>
                <a:gd name="G26" fmla="cos 10800 0"/>
                <a:gd name="G27" fmla="sin 10800 0"/>
                <a:gd name="G28" fmla="cos 5400 0"/>
                <a:gd name="G29" fmla="sin 5400 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9533439"/>
                <a:gd name="G36" fmla="sin G34 -9533439"/>
                <a:gd name="G37" fmla="+/ -9533439 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00 G39"/>
                <a:gd name="G43" fmla="sin 54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4005 w 21600"/>
                <a:gd name="T5" fmla="*/ 486 h 21600"/>
                <a:gd name="T6" fmla="*/ 4127 w 21600"/>
                <a:gd name="T7" fmla="*/ 6208 h 21600"/>
                <a:gd name="T8" fmla="*/ 12402 w 21600"/>
                <a:gd name="T9" fmla="*/ 5643 h 21600"/>
                <a:gd name="T10" fmla="*/ 24300 w 21600"/>
                <a:gd name="T11" fmla="*/ 10800 h 21600"/>
                <a:gd name="T12" fmla="*/ 18900 w 21600"/>
                <a:gd name="T13" fmla="*/ 16200 h 21600"/>
                <a:gd name="T14" fmla="*/ 13500 w 21600"/>
                <a:gd name="T15" fmla="*/ 1080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200" y="10800"/>
                  </a:moveTo>
                  <a:cubicBezTo>
                    <a:pt x="16200" y="7817"/>
                    <a:pt x="13782" y="5400"/>
                    <a:pt x="10800" y="5400"/>
                  </a:cubicBezTo>
                  <a:cubicBezTo>
                    <a:pt x="9022" y="5400"/>
                    <a:pt x="7358" y="6274"/>
                    <a:pt x="6351" y="7738"/>
                  </a:cubicBezTo>
                  <a:lnTo>
                    <a:pt x="1902" y="4677"/>
                  </a:lnTo>
                  <a:cubicBezTo>
                    <a:pt x="3917" y="1749"/>
                    <a:pt x="724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lnTo>
                    <a:pt x="24300" y="10800"/>
                  </a:lnTo>
                  <a:lnTo>
                    <a:pt x="18900" y="16200"/>
                  </a:lnTo>
                  <a:lnTo>
                    <a:pt x="13500" y="10800"/>
                  </a:lnTo>
                  <a:lnTo>
                    <a:pt x="16200" y="1080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FFFF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800">
                <a:solidFill>
                  <a:srgbClr val="000000"/>
                </a:solidFill>
                <a:latin typeface="MaritaTextMediumHMK" pitchFamily="2" charset="0"/>
              </a:endParaRPr>
            </a:p>
          </p:txBody>
        </p:sp>
        <p:sp>
          <p:nvSpPr>
            <p:cNvPr id="134149" name="AutoShape 5"/>
            <p:cNvSpPr>
              <a:spLocks noChangeArrowheads="1"/>
            </p:cNvSpPr>
            <p:nvPr/>
          </p:nvSpPr>
          <p:spPr bwMode="auto">
            <a:xfrm>
              <a:off x="0" y="864"/>
              <a:ext cx="1776" cy="1440"/>
            </a:xfrm>
            <a:prstGeom prst="star16">
              <a:avLst>
                <a:gd name="adj" fmla="val 46847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3200">
                  <a:solidFill>
                    <a:srgbClr val="FFFF99"/>
                  </a:solidFill>
                  <a:latin typeface="Arial Rounded MT Bold" panose="020F0704030504030204" pitchFamily="34" charset="0"/>
                </a:rPr>
                <a:t>Godly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3200">
                  <a:solidFill>
                    <a:srgbClr val="FFFF99"/>
                  </a:solidFill>
                  <a:latin typeface="Arial Rounded MT Bold" panose="020F0704030504030204" pitchFamily="34" charset="0"/>
                </a:rPr>
                <a:t>Sorrow</a:t>
              </a:r>
            </a:p>
          </p:txBody>
        </p:sp>
        <p:sp>
          <p:nvSpPr>
            <p:cNvPr id="134150" name="Text Box 6"/>
            <p:cNvSpPr txBox="1">
              <a:spLocks noChangeArrowheads="1"/>
            </p:cNvSpPr>
            <p:nvPr/>
          </p:nvSpPr>
          <p:spPr bwMode="auto">
            <a:xfrm rot="1262250">
              <a:off x="882" y="2496"/>
              <a:ext cx="84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b="1">
                  <a:solidFill>
                    <a:srgbClr val="FFFFFF"/>
                  </a:solidFill>
                  <a:latin typeface="Arial" panose="020B0604020202020204" pitchFamily="34" charset="0"/>
                </a:rPr>
                <a:t>Produces</a:t>
              </a:r>
            </a:p>
          </p:txBody>
        </p:sp>
      </p:grpSp>
      <p:grpSp>
        <p:nvGrpSpPr>
          <p:cNvPr id="134151" name="Group 7"/>
          <p:cNvGrpSpPr>
            <a:grpSpLocks/>
          </p:cNvGrpSpPr>
          <p:nvPr/>
        </p:nvGrpSpPr>
        <p:grpSpPr bwMode="auto">
          <a:xfrm>
            <a:off x="6705600" y="1524000"/>
            <a:ext cx="3962400" cy="3124200"/>
            <a:chOff x="3264" y="960"/>
            <a:chExt cx="2496" cy="1968"/>
          </a:xfrm>
        </p:grpSpPr>
        <p:sp>
          <p:nvSpPr>
            <p:cNvPr id="134152" name="AutoShape 8"/>
            <p:cNvSpPr>
              <a:spLocks noChangeArrowheads="1"/>
            </p:cNvSpPr>
            <p:nvPr/>
          </p:nvSpPr>
          <p:spPr bwMode="auto">
            <a:xfrm rot="11773063" flipH="1">
              <a:off x="3264" y="1968"/>
              <a:ext cx="1440" cy="960"/>
            </a:xfrm>
            <a:custGeom>
              <a:avLst/>
              <a:gdLst>
                <a:gd name="G0" fmla="+- 0 0 0"/>
                <a:gd name="G1" fmla="+- -9533439 0 0"/>
                <a:gd name="G2" fmla="+- 0 0 -9533439"/>
                <a:gd name="G3" fmla="+- 10800 0 0"/>
                <a:gd name="G4" fmla="+- 0 0 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00 0 0"/>
                <a:gd name="G9" fmla="+- 0 0 -9533439"/>
                <a:gd name="G10" fmla="+- 5400 0 2700"/>
                <a:gd name="G11" fmla="cos G10 0"/>
                <a:gd name="G12" fmla="sin G10 0"/>
                <a:gd name="G13" fmla="cos 13500 0"/>
                <a:gd name="G14" fmla="sin 13500 0"/>
                <a:gd name="G15" fmla="+- G11 10800 0"/>
                <a:gd name="G16" fmla="+- G12 10800 0"/>
                <a:gd name="G17" fmla="+- G13 10800 0"/>
                <a:gd name="G18" fmla="+- G14 10800 0"/>
                <a:gd name="G19" fmla="*/ 5400 1 2"/>
                <a:gd name="G20" fmla="+- G19 5400 0"/>
                <a:gd name="G21" fmla="cos G20 0"/>
                <a:gd name="G22" fmla="sin G20 0"/>
                <a:gd name="G23" fmla="+- G21 10800 0"/>
                <a:gd name="G24" fmla="+- G12 G23 G22"/>
                <a:gd name="G25" fmla="+- G22 G23 G11"/>
                <a:gd name="G26" fmla="cos 10800 0"/>
                <a:gd name="G27" fmla="sin 10800 0"/>
                <a:gd name="G28" fmla="cos 5400 0"/>
                <a:gd name="G29" fmla="sin 5400 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9533439"/>
                <a:gd name="G36" fmla="sin G34 -9533439"/>
                <a:gd name="G37" fmla="+/ -9533439 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00 G39"/>
                <a:gd name="G43" fmla="sin 54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4005 w 21600"/>
                <a:gd name="T5" fmla="*/ 486 h 21600"/>
                <a:gd name="T6" fmla="*/ 4127 w 21600"/>
                <a:gd name="T7" fmla="*/ 6208 h 21600"/>
                <a:gd name="T8" fmla="*/ 12402 w 21600"/>
                <a:gd name="T9" fmla="*/ 5643 h 21600"/>
                <a:gd name="T10" fmla="*/ 24300 w 21600"/>
                <a:gd name="T11" fmla="*/ 10800 h 21600"/>
                <a:gd name="T12" fmla="*/ 18900 w 21600"/>
                <a:gd name="T13" fmla="*/ 16200 h 21600"/>
                <a:gd name="T14" fmla="*/ 13500 w 21600"/>
                <a:gd name="T15" fmla="*/ 1080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200" y="10800"/>
                  </a:moveTo>
                  <a:cubicBezTo>
                    <a:pt x="16200" y="7817"/>
                    <a:pt x="13782" y="5400"/>
                    <a:pt x="10800" y="5400"/>
                  </a:cubicBezTo>
                  <a:cubicBezTo>
                    <a:pt x="9022" y="5400"/>
                    <a:pt x="7358" y="6274"/>
                    <a:pt x="6351" y="7738"/>
                  </a:cubicBezTo>
                  <a:lnTo>
                    <a:pt x="1902" y="4677"/>
                  </a:lnTo>
                  <a:cubicBezTo>
                    <a:pt x="3917" y="1749"/>
                    <a:pt x="724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lnTo>
                    <a:pt x="24300" y="10800"/>
                  </a:lnTo>
                  <a:lnTo>
                    <a:pt x="18900" y="16200"/>
                  </a:lnTo>
                  <a:lnTo>
                    <a:pt x="13500" y="10800"/>
                  </a:lnTo>
                  <a:lnTo>
                    <a:pt x="16200" y="1080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FFFF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800">
                <a:solidFill>
                  <a:srgbClr val="000000"/>
                </a:solidFill>
                <a:latin typeface="MaritaTextMediumHMK" pitchFamily="2" charset="0"/>
              </a:endParaRPr>
            </a:p>
          </p:txBody>
        </p:sp>
        <p:sp>
          <p:nvSpPr>
            <p:cNvPr id="134153" name="AutoShape 9"/>
            <p:cNvSpPr>
              <a:spLocks noChangeArrowheads="1"/>
            </p:cNvSpPr>
            <p:nvPr/>
          </p:nvSpPr>
          <p:spPr bwMode="auto">
            <a:xfrm>
              <a:off x="3984" y="960"/>
              <a:ext cx="1776" cy="1440"/>
            </a:xfrm>
            <a:prstGeom prst="star16">
              <a:avLst>
                <a:gd name="adj" fmla="val 46847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3200">
                  <a:solidFill>
                    <a:srgbClr val="333399"/>
                  </a:solidFill>
                  <a:latin typeface="Arial Rounded MT Bold" panose="020F0704030504030204" pitchFamily="34" charset="0"/>
                </a:rPr>
                <a:t>A Change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3200">
                  <a:solidFill>
                    <a:srgbClr val="333399"/>
                  </a:solidFill>
                  <a:latin typeface="Arial Rounded MT Bold" panose="020F0704030504030204" pitchFamily="34" charset="0"/>
                </a:rPr>
                <a:t>of Life</a:t>
              </a:r>
            </a:p>
          </p:txBody>
        </p:sp>
        <p:sp>
          <p:nvSpPr>
            <p:cNvPr id="134154" name="Text Box 10"/>
            <p:cNvSpPr txBox="1">
              <a:spLocks noChangeArrowheads="1"/>
            </p:cNvSpPr>
            <p:nvPr/>
          </p:nvSpPr>
          <p:spPr bwMode="auto">
            <a:xfrm rot="-600253">
              <a:off x="3762" y="2640"/>
              <a:ext cx="84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b="1">
                  <a:solidFill>
                    <a:srgbClr val="FFFFFF"/>
                  </a:solidFill>
                  <a:latin typeface="Arial" panose="020B0604020202020204" pitchFamily="34" charset="0"/>
                </a:rPr>
                <a:t>Produces</a:t>
              </a:r>
            </a:p>
          </p:txBody>
        </p:sp>
      </p:grpSp>
      <p:sp>
        <p:nvSpPr>
          <p:cNvPr id="134155" name="AutoShape 11"/>
          <p:cNvSpPr>
            <a:spLocks noChangeArrowheads="1"/>
          </p:cNvSpPr>
          <p:nvPr/>
        </p:nvSpPr>
        <p:spPr bwMode="auto">
          <a:xfrm>
            <a:off x="4800600" y="2286000"/>
            <a:ext cx="2819400" cy="2286000"/>
          </a:xfrm>
          <a:prstGeom prst="star16">
            <a:avLst>
              <a:gd name="adj" fmla="val 46847"/>
            </a:avLst>
          </a:prstGeom>
          <a:gradFill rotWithShape="1">
            <a:gsLst>
              <a:gs pos="0">
                <a:schemeClr val="tx2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solidFill>
                  <a:srgbClr val="333399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Rounded MT Bold" panose="020F0704030504030204" pitchFamily="34" charset="0"/>
              </a:rPr>
              <a:t>A Change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solidFill>
                  <a:srgbClr val="333399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Rounded MT Bold" panose="020F0704030504030204" pitchFamily="34" charset="0"/>
              </a:rPr>
              <a:t>of Mind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4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4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BDBA8D-1DC2-070A-0971-80B53AB9F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FFAE513-EF56-CBF9-0B04-37A67379265B}"/>
              </a:ext>
            </a:extLst>
          </p:cNvPr>
          <p:cNvSpPr txBox="1"/>
          <p:nvPr/>
        </p:nvSpPr>
        <p:spPr>
          <a:xfrm>
            <a:off x="365760" y="2072640"/>
            <a:ext cx="1154176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Grace is offered to all, but not all are saved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Forgiveness clarified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Alien sinner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Christian who sins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 conditions: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Now forgiven / cleansed (1 John 1:7, 9; Acts 8:22)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Must embrace forgiveness – forgive self (Psa. 32; 51)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9CACBD3-E245-7729-1ED8-77FF5A827236}"/>
              </a:ext>
            </a:extLst>
          </p:cNvPr>
          <p:cNvSpPr txBox="1"/>
          <p:nvPr/>
        </p:nvSpPr>
        <p:spPr>
          <a:xfrm>
            <a:off x="2600960" y="670560"/>
            <a:ext cx="8747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Man Obtains Forgiveness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2B99C4-2876-3B63-F415-F9E21911A741}"/>
              </a:ext>
            </a:extLst>
          </p:cNvPr>
          <p:cNvSpPr txBox="1"/>
          <p:nvPr/>
        </p:nvSpPr>
        <p:spPr>
          <a:xfrm>
            <a:off x="2570480" y="640080"/>
            <a:ext cx="8747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Man Obtains Forgiveness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58103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A549D0-372E-D25F-B417-AD39E62DC0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2CB7B0C-FF92-5A2A-A976-231021381C67}"/>
              </a:ext>
            </a:extLst>
          </p:cNvPr>
          <p:cNvSpPr txBox="1"/>
          <p:nvPr/>
        </p:nvSpPr>
        <p:spPr>
          <a:xfrm>
            <a:off x="4815840" y="914400"/>
            <a:ext cx="722376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Grace Offers Forgiveness</a:t>
            </a:r>
          </a:p>
          <a:p>
            <a:pPr marL="400050" indent="-400050">
              <a:buFont typeface="+mj-lt"/>
              <a:buAutoNum type="romanUcPeriod"/>
            </a:pP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Man Obtains Forgiveness</a:t>
            </a:r>
          </a:p>
          <a:p>
            <a:pPr marL="400050" indent="-400050">
              <a:buFont typeface="+mj-lt"/>
              <a:buAutoNum type="romanUcPeriod"/>
            </a:pP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Man is Assured of Forgiveness</a:t>
            </a:r>
            <a:endParaRPr lang="en-US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255D0E5-AEB1-F0F9-9DFE-120DC04A9E0F}"/>
              </a:ext>
            </a:extLst>
          </p:cNvPr>
          <p:cNvSpPr txBox="1"/>
          <p:nvPr/>
        </p:nvSpPr>
        <p:spPr>
          <a:xfrm>
            <a:off x="375920" y="3576320"/>
            <a:ext cx="33731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FFFFCC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How the Sinner is Forgiven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1DCE62-361F-CD7A-120F-01F5FF88762B}"/>
              </a:ext>
            </a:extLst>
          </p:cNvPr>
          <p:cNvSpPr txBox="1"/>
          <p:nvPr/>
        </p:nvSpPr>
        <p:spPr>
          <a:xfrm>
            <a:off x="4790442" y="894080"/>
            <a:ext cx="722376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Grace Offers Forgiveness</a:t>
            </a:r>
          </a:p>
          <a:p>
            <a:pPr marL="400050" indent="-400050">
              <a:buFont typeface="+mj-lt"/>
              <a:buAutoNum type="romanUcPeriod"/>
            </a:pP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Man Obtains Forgiveness</a:t>
            </a:r>
          </a:p>
          <a:p>
            <a:pPr marL="400050" indent="-400050">
              <a:buFont typeface="+mj-lt"/>
              <a:buAutoNum type="romanUcPeriod"/>
            </a:pP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Man is Assured of Forgiveness</a:t>
            </a:r>
            <a:endParaRPr lang="en-US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39982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ADE66-54D2-2FC6-134C-0724867A7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A0B4A07-01A4-2E0F-B724-E15EB5673FC1}"/>
              </a:ext>
            </a:extLst>
          </p:cNvPr>
          <p:cNvSpPr txBox="1"/>
          <p:nvPr/>
        </p:nvSpPr>
        <p:spPr>
          <a:xfrm>
            <a:off x="365760" y="2072640"/>
            <a:ext cx="11541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The child of God needs balance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F7720E-044C-7C7D-29C7-9018D937E6FE}"/>
              </a:ext>
            </a:extLst>
          </p:cNvPr>
          <p:cNvSpPr txBox="1"/>
          <p:nvPr/>
        </p:nvSpPr>
        <p:spPr>
          <a:xfrm>
            <a:off x="2834640" y="365760"/>
            <a:ext cx="85039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Man is Assured of Forgiveness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A20619-2F55-8582-355C-52C675FDCB7B}"/>
              </a:ext>
            </a:extLst>
          </p:cNvPr>
          <p:cNvSpPr txBox="1"/>
          <p:nvPr/>
        </p:nvSpPr>
        <p:spPr>
          <a:xfrm>
            <a:off x="2814320" y="345440"/>
            <a:ext cx="85039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Man is Assured of Forgiveness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82476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6C4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78222" y="81161"/>
            <a:ext cx="71069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prstClr val="black"/>
                </a:solidFill>
                <a:latin typeface="Book Antiqua" panose="02040602050305030304" pitchFamily="18" charset="0"/>
              </a:rPr>
              <a:t>How can we balance assurance with the danger of falling?</a:t>
            </a:r>
          </a:p>
        </p:txBody>
      </p:sp>
      <p:pic>
        <p:nvPicPr>
          <p:cNvPr id="7" name="Picture 2" descr="http://www.psdgraphics.com/file/gold-scale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37"/>
          <a:stretch/>
        </p:blipFill>
        <p:spPr bwMode="auto">
          <a:xfrm>
            <a:off x="2378222" y="759441"/>
            <a:ext cx="7276811" cy="4817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646064" y="2736502"/>
            <a:ext cx="17576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All sin</a:t>
            </a:r>
          </a:p>
          <a:p>
            <a:pPr algn="ctr"/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Careful</a:t>
            </a:r>
          </a:p>
          <a:p>
            <a:pPr algn="ctr"/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Could Fall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09534" y="3167390"/>
            <a:ext cx="20928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Hope</a:t>
            </a:r>
          </a:p>
          <a:p>
            <a:pPr algn="ctr"/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Assurance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59380" y="1124670"/>
            <a:ext cx="1974441" cy="5160123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How can I know that I am right with God?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608336" y="1127714"/>
            <a:ext cx="1888850" cy="5270445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We all sin – I am not perfect – can I still have hope?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368108" y="5496260"/>
            <a:ext cx="5588759" cy="1134035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prstClr val="white"/>
                </a:solidFill>
                <a:latin typeface="Book Antiqua" panose="02040602050305030304" pitchFamily="18" charset="0"/>
              </a:rPr>
              <a:t>Possible that I am failing in areas I don’t even know?</a:t>
            </a:r>
          </a:p>
        </p:txBody>
      </p:sp>
    </p:spTree>
    <p:extLst>
      <p:ext uri="{BB962C8B-B14F-4D97-AF65-F5344CB8AC3E}">
        <p14:creationId xmlns:p14="http://schemas.microsoft.com/office/powerpoint/2010/main" val="333808105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9A2322-B791-2927-9497-9950DB455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35AFE7D-D4D3-34CF-8EDB-D850ACA0F939}"/>
              </a:ext>
            </a:extLst>
          </p:cNvPr>
          <p:cNvSpPr txBox="1"/>
          <p:nvPr/>
        </p:nvSpPr>
        <p:spPr>
          <a:xfrm>
            <a:off x="365760" y="2072640"/>
            <a:ext cx="115417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The child of God needs balance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The child of God can know he is a faithful Christian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Can know our names are written in heaven (Luke 10:20)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Can know that we are children of God (Rom. 8:16)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E875AF-C3D1-53E2-DC46-1410F4906ACD}"/>
              </a:ext>
            </a:extLst>
          </p:cNvPr>
          <p:cNvSpPr txBox="1"/>
          <p:nvPr/>
        </p:nvSpPr>
        <p:spPr>
          <a:xfrm>
            <a:off x="2834640" y="365760"/>
            <a:ext cx="85039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Man is Assured of Forgiveness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E69E5E-D721-C4D7-65B9-8CA44CB49894}"/>
              </a:ext>
            </a:extLst>
          </p:cNvPr>
          <p:cNvSpPr txBox="1"/>
          <p:nvPr/>
        </p:nvSpPr>
        <p:spPr>
          <a:xfrm>
            <a:off x="2814320" y="345440"/>
            <a:ext cx="85039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Man is Assured of Forgiveness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08843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E0FE4C-D0ED-3EC8-7BB3-9DF5402F1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66A0AB7-5569-7963-EC43-45865E9CFBFA}"/>
              </a:ext>
            </a:extLst>
          </p:cNvPr>
          <p:cNvSpPr txBox="1"/>
          <p:nvPr/>
        </p:nvSpPr>
        <p:spPr>
          <a:xfrm>
            <a:off x="365760" y="2072640"/>
            <a:ext cx="115417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The child of God needs balance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The child of God can know he is a faithful Christian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The child of God can be assured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Comes as result of being justified by faith (Rom. 5:1-5)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Can have full assurance (Heb. 10:22)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Can know we have eternal life (1 John 2:25; 5:13)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74D4362-2E38-2231-7CEC-218222D0324C}"/>
              </a:ext>
            </a:extLst>
          </p:cNvPr>
          <p:cNvSpPr txBox="1"/>
          <p:nvPr/>
        </p:nvSpPr>
        <p:spPr>
          <a:xfrm>
            <a:off x="2834640" y="365760"/>
            <a:ext cx="85039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Man is Assured of Forgiveness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11A4CEC-C697-E266-3634-E0EAAAACA7C4}"/>
              </a:ext>
            </a:extLst>
          </p:cNvPr>
          <p:cNvSpPr txBox="1"/>
          <p:nvPr/>
        </p:nvSpPr>
        <p:spPr>
          <a:xfrm>
            <a:off x="2814320" y="345440"/>
            <a:ext cx="85039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Man is Assured of Forgiveness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245B925-2D4D-700F-4AB7-49F585579248}"/>
              </a:ext>
            </a:extLst>
          </p:cNvPr>
          <p:cNvGrpSpPr/>
          <p:nvPr/>
        </p:nvGrpSpPr>
        <p:grpSpPr>
          <a:xfrm>
            <a:off x="3695700" y="4261215"/>
            <a:ext cx="4800600" cy="2251345"/>
            <a:chOff x="2021542" y="4262717"/>
            <a:chExt cx="4800600" cy="2251345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FFEBA11-E320-40EA-967F-3AFEE2D7F9EE}"/>
                </a:ext>
              </a:extLst>
            </p:cNvPr>
            <p:cNvSpPr txBox="1"/>
            <p:nvPr/>
          </p:nvSpPr>
          <p:spPr>
            <a:xfrm>
              <a:off x="2822762" y="4262717"/>
              <a:ext cx="28956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Hope</a:t>
              </a:r>
            </a:p>
          </p:txBody>
        </p:sp>
        <p:sp>
          <p:nvSpPr>
            <p:cNvPr id="11" name="Left Brace 10">
              <a:extLst>
                <a:ext uri="{FF2B5EF4-FFF2-40B4-BE49-F238E27FC236}">
                  <a16:creationId xmlns:a16="http://schemas.microsoft.com/office/drawing/2014/main" id="{217E2B95-D242-739D-BD59-9D148BDA654E}"/>
                </a:ext>
              </a:extLst>
            </p:cNvPr>
            <p:cNvSpPr/>
            <p:nvPr/>
          </p:nvSpPr>
          <p:spPr>
            <a:xfrm rot="5400000">
              <a:off x="3889562" y="3999600"/>
              <a:ext cx="762000" cy="3162300"/>
            </a:xfrm>
            <a:prstGeom prst="leftBrace">
              <a:avLst>
                <a:gd name="adj1" fmla="val 42204"/>
                <a:gd name="adj2" fmla="val 49194"/>
              </a:avLst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74ABBB1-24E6-96C2-67AF-2A09DCF7583C}"/>
                </a:ext>
              </a:extLst>
            </p:cNvPr>
            <p:cNvSpPr txBox="1"/>
            <p:nvPr/>
          </p:nvSpPr>
          <p:spPr>
            <a:xfrm>
              <a:off x="2021542" y="5867731"/>
              <a:ext cx="4800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Desire + Expectation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F8C6750-CF15-953D-EC7E-7997AC219E33}"/>
              </a:ext>
            </a:extLst>
          </p:cNvPr>
          <p:cNvGrpSpPr/>
          <p:nvPr/>
        </p:nvGrpSpPr>
        <p:grpSpPr>
          <a:xfrm rot="851474">
            <a:off x="8290050" y="4312029"/>
            <a:ext cx="2680655" cy="1900943"/>
            <a:chOff x="6235513" y="4524521"/>
            <a:chExt cx="2581836" cy="1748118"/>
          </a:xfrm>
        </p:grpSpPr>
        <p:pic>
          <p:nvPicPr>
            <p:cNvPr id="16" name="Picture 2" descr="http://www.dalestrand.com/Open_Bible_B_W.gif">
              <a:extLst>
                <a:ext uri="{FF2B5EF4-FFF2-40B4-BE49-F238E27FC236}">
                  <a16:creationId xmlns:a16="http://schemas.microsoft.com/office/drawing/2014/main" id="{6A2245CB-692E-89ED-AEA7-DA19D0BAC5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5513" y="4524521"/>
              <a:ext cx="2581836" cy="17481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A14CB03-3FEA-73C8-389C-C167438531EE}"/>
                </a:ext>
              </a:extLst>
            </p:cNvPr>
            <p:cNvSpPr txBox="1"/>
            <p:nvPr/>
          </p:nvSpPr>
          <p:spPr>
            <a:xfrm>
              <a:off x="6269130" y="4704366"/>
              <a:ext cx="2514600" cy="12736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Arial Narrow" panose="020B0606020202030204" pitchFamily="34" charset="0"/>
                </a:rPr>
                <a:t>Any Danger</a:t>
              </a:r>
            </a:p>
            <a:p>
              <a:pPr algn="ctr"/>
              <a:r>
                <a:rPr lang="en-US" sz="2800" dirty="0">
                  <a:latin typeface="Arial Narrow" panose="020B0606020202030204" pitchFamily="34" charset="0"/>
                </a:rPr>
                <a:t>Any Warning</a:t>
              </a:r>
            </a:p>
            <a:p>
              <a:pPr algn="ctr"/>
              <a:r>
                <a:rPr lang="en-US" sz="2800" dirty="0">
                  <a:latin typeface="Arial Narrow" panose="020B0606020202030204" pitchFamily="34" charset="0"/>
                </a:rPr>
                <a:t>Must be Balanced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444644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A25294-F936-A7DF-152F-52D6E8ED2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AC415C3-F3DF-2049-E368-439131521FC6}"/>
              </a:ext>
            </a:extLst>
          </p:cNvPr>
          <p:cNvSpPr txBox="1"/>
          <p:nvPr/>
        </p:nvSpPr>
        <p:spPr>
          <a:xfrm>
            <a:off x="365760" y="2072640"/>
            <a:ext cx="1154176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The child of God needs balance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The child of God can know he is a faithful Christian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The child of God can be assured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The Christian life is not that hard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Can know the will of God (Eph. 5:17)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Can know I’m doing the will of God (2 Cor. 13:5)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Not one command that we can’t understand or do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dirty="0"/>
              <a:t>Not continue in sin (Rom. 6)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dirty="0"/>
              <a:t>Relationships (Rom. 12-13)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dirty="0"/>
              <a:t>Lord’s Supper in worthy manner (1 Cor. 11)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dirty="0"/>
              <a:t>Give (1 Cor. 16:1-2)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dirty="0"/>
              <a:t>Put on new man (Eph. 4:17-32; Col. 3:10-25)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dirty="0"/>
              <a:t>Put off sin (Gal. 5:19-21; 1 Cor. 6:9-11)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14FB480-67DC-6999-88FC-2CE3C4835FD6}"/>
              </a:ext>
            </a:extLst>
          </p:cNvPr>
          <p:cNvSpPr txBox="1"/>
          <p:nvPr/>
        </p:nvSpPr>
        <p:spPr>
          <a:xfrm>
            <a:off x="2834640" y="365760"/>
            <a:ext cx="85039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Man is Assured of Forgiveness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1DBEDE-42AE-6D84-04A8-C9D0C1AD7EEA}"/>
              </a:ext>
            </a:extLst>
          </p:cNvPr>
          <p:cNvSpPr txBox="1"/>
          <p:nvPr/>
        </p:nvSpPr>
        <p:spPr>
          <a:xfrm>
            <a:off x="2814320" y="345440"/>
            <a:ext cx="85039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Man is Assured of Forgiveness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284386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E612E-96D8-7495-07CF-1B6987765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A86D689-910F-D3F7-7188-D7A7288D6DF6}"/>
              </a:ext>
            </a:extLst>
          </p:cNvPr>
          <p:cNvSpPr txBox="1"/>
          <p:nvPr/>
        </p:nvSpPr>
        <p:spPr>
          <a:xfrm>
            <a:off x="4815840" y="914400"/>
            <a:ext cx="722376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Grace Offers Forgiveness</a:t>
            </a:r>
          </a:p>
          <a:p>
            <a:pPr marL="400050" indent="-400050">
              <a:buFont typeface="+mj-lt"/>
              <a:buAutoNum type="romanUcPeriod"/>
            </a:pP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Man Obtains Forgiveness</a:t>
            </a:r>
          </a:p>
          <a:p>
            <a:pPr marL="400050" indent="-400050">
              <a:buFont typeface="+mj-lt"/>
              <a:buAutoNum type="romanUcPeriod"/>
            </a:pP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Man is Assured of Forgiveness</a:t>
            </a:r>
            <a:endParaRPr lang="en-US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F06993-3F25-5CDE-A074-16486EF83BB2}"/>
              </a:ext>
            </a:extLst>
          </p:cNvPr>
          <p:cNvSpPr txBox="1"/>
          <p:nvPr/>
        </p:nvSpPr>
        <p:spPr>
          <a:xfrm>
            <a:off x="375920" y="3576320"/>
            <a:ext cx="33731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FFFFCC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How the Sinner is Forgiven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54BBC1-3D93-32E9-B2B5-1EA70F040AF4}"/>
              </a:ext>
            </a:extLst>
          </p:cNvPr>
          <p:cNvSpPr txBox="1"/>
          <p:nvPr/>
        </p:nvSpPr>
        <p:spPr>
          <a:xfrm>
            <a:off x="4790442" y="894080"/>
            <a:ext cx="722376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Grace Offers Forgiveness</a:t>
            </a:r>
          </a:p>
          <a:p>
            <a:pPr marL="400050" indent="-400050">
              <a:buFont typeface="+mj-lt"/>
              <a:buAutoNum type="romanUcPeriod"/>
            </a:pP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Man Obtains Forgiveness</a:t>
            </a:r>
          </a:p>
          <a:p>
            <a:pPr marL="400050" indent="-400050">
              <a:buFont typeface="+mj-lt"/>
              <a:buAutoNum type="romanUcPeriod"/>
            </a:pP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How Man is Assured of Forgiveness</a:t>
            </a:r>
            <a:endParaRPr lang="en-US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74034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58A8C3-C0BC-133E-184E-643F6C6B3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D3384D6-6460-7B2A-5892-23548C6C0519}"/>
              </a:ext>
            </a:extLst>
          </p:cNvPr>
          <p:cNvSpPr txBox="1"/>
          <p:nvPr/>
        </p:nvSpPr>
        <p:spPr>
          <a:xfrm>
            <a:off x="355600" y="3952240"/>
            <a:ext cx="33731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FFFFCC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 Series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8522A3-1B7D-C0A9-9CF4-ADE5E0306E03}"/>
              </a:ext>
            </a:extLst>
          </p:cNvPr>
          <p:cNvSpPr txBox="1"/>
          <p:nvPr/>
        </p:nvSpPr>
        <p:spPr>
          <a:xfrm>
            <a:off x="4953002" y="1005840"/>
            <a:ext cx="704088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Nature of Sin (Nov. 10)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Nature of Grace (Nov. 17)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Man’s Ability to Obey (Nov. 24)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Are We Under Law? (Dec. 1)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Faith and Works (Dec. 8)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How the Sinner is Forgiven (Dec. 15)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endParaRPr lang="en-US" sz="1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Imputed Righteousness (Dec. 22)</a:t>
            </a:r>
          </a:p>
        </p:txBody>
      </p:sp>
    </p:spTree>
    <p:extLst>
      <p:ext uri="{BB962C8B-B14F-4D97-AF65-F5344CB8AC3E}">
        <p14:creationId xmlns:p14="http://schemas.microsoft.com/office/powerpoint/2010/main" val="398925096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MaritaTextMediumHMK" pitchFamily="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MaritaTextMediumHMK" pitchFamily="2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3702</TotalTime>
  <Words>2061</Words>
  <Application>Microsoft Office PowerPoint</Application>
  <PresentationFormat>Widescreen</PresentationFormat>
  <Paragraphs>319</Paragraphs>
  <Slides>32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52" baseType="lpstr">
      <vt:lpstr>Calibri Light</vt:lpstr>
      <vt:lpstr>Arial Rounded MT Bold</vt:lpstr>
      <vt:lpstr>MaritaTextMediumHMK</vt:lpstr>
      <vt:lpstr>Book Antiqua</vt:lpstr>
      <vt:lpstr>Aptos</vt:lpstr>
      <vt:lpstr>Dreaming Outloud Pro</vt:lpstr>
      <vt:lpstr>Congenial SemiBold</vt:lpstr>
      <vt:lpstr>Arial</vt:lpstr>
      <vt:lpstr>Wingdings</vt:lpstr>
      <vt:lpstr>Aptos Display</vt:lpstr>
      <vt:lpstr>Calibri</vt:lpstr>
      <vt:lpstr>Trade Gothic Inline</vt:lpstr>
      <vt:lpstr>Arial Narrow</vt:lpstr>
      <vt:lpstr>Office Theme</vt:lpstr>
      <vt:lpstr>Custom Design</vt:lpstr>
      <vt:lpstr>1_Custom Design</vt:lpstr>
      <vt:lpstr>Default Design</vt:lpstr>
      <vt:lpstr>1_Office Theme</vt:lpstr>
      <vt:lpstr>GALLERY</vt:lpstr>
      <vt:lpstr>Drawing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Donnie V. Rader</dc:creator>
  <cp:lastModifiedBy>Donnie V. Rader</cp:lastModifiedBy>
  <cp:revision>8</cp:revision>
  <cp:lastPrinted>2024-11-24T20:55:36Z</cp:lastPrinted>
  <dcterms:created xsi:type="dcterms:W3CDTF">2024-11-08T16:24:57Z</dcterms:created>
  <dcterms:modified xsi:type="dcterms:W3CDTF">2024-12-15T21:42:31Z</dcterms:modified>
</cp:coreProperties>
</file>