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96" r:id="rId2"/>
    <p:sldMasterId id="2147483799" r:id="rId3"/>
    <p:sldMasterId id="2147483811" r:id="rId4"/>
    <p:sldMasterId id="2147483823" r:id="rId5"/>
    <p:sldMasterId id="2147483835" r:id="rId6"/>
    <p:sldMasterId id="2147483847" r:id="rId7"/>
    <p:sldMasterId id="2147483859" r:id="rId8"/>
    <p:sldMasterId id="2147483871" r:id="rId9"/>
  </p:sldMasterIdLst>
  <p:notesMasterIdLst>
    <p:notesMasterId r:id="rId36"/>
  </p:notesMasterIdLst>
  <p:sldIdLst>
    <p:sldId id="260" r:id="rId10"/>
    <p:sldId id="259" r:id="rId11"/>
    <p:sldId id="261" r:id="rId12"/>
    <p:sldId id="257" r:id="rId13"/>
    <p:sldId id="295" r:id="rId14"/>
    <p:sldId id="258" r:id="rId15"/>
    <p:sldId id="283" r:id="rId16"/>
    <p:sldId id="284" r:id="rId17"/>
    <p:sldId id="285" r:id="rId18"/>
    <p:sldId id="286" r:id="rId19"/>
    <p:sldId id="263" r:id="rId20"/>
    <p:sldId id="268" r:id="rId21"/>
    <p:sldId id="287" r:id="rId22"/>
    <p:sldId id="288" r:id="rId23"/>
    <p:sldId id="289" r:id="rId24"/>
    <p:sldId id="264" r:id="rId25"/>
    <p:sldId id="269" r:id="rId26"/>
    <p:sldId id="290" r:id="rId27"/>
    <p:sldId id="265" r:id="rId28"/>
    <p:sldId id="270" r:id="rId29"/>
    <p:sldId id="291" r:id="rId30"/>
    <p:sldId id="266" r:id="rId31"/>
    <p:sldId id="271" r:id="rId32"/>
    <p:sldId id="292" r:id="rId33"/>
    <p:sldId id="293" r:id="rId34"/>
    <p:sldId id="267" r:id="rId35"/>
  </p:sldIdLst>
  <p:sldSz cx="12192000" cy="6858000"/>
  <p:notesSz cx="7004050" cy="9290050"/>
  <p:embeddedFontLst>
    <p:embeddedFont>
      <p:font typeface="Juice ITC" panose="04040403040A02020202" pitchFamily="82" charset="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FF"/>
    <a:srgbClr val="FFFF00"/>
    <a:srgbClr val="886700"/>
    <a:srgbClr val="BDD7EE"/>
    <a:srgbClr val="FFE6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434" autoAdjust="0"/>
  </p:normalViewPr>
  <p:slideViewPr>
    <p:cSldViewPr snapToGrid="0">
      <p:cViewPr varScale="1">
        <p:scale>
          <a:sx n="91" d="100"/>
          <a:sy n="91" d="100"/>
        </p:scale>
        <p:origin x="105" y="10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viewProps" Target="viewProps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font" Target="fonts/font1.fntdata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9EB4E486-A178-440B-8216-82E75DE7A84F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7"/>
            <a:ext cx="5603240" cy="3657957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7CD7C6CE-0220-4EA6-AD02-5DD185E91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824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4375" y="1160463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Spurgeon Vol. 15, p. 391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D7C6CE-0220-4EA6-AD02-5DD185E9136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052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8BDF3-BC70-8912-0C9F-8BE1A5E58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1FF609-B2B6-272A-539C-C96724E49C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4375" y="1160463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CFD115-E8A6-7FC7-6007-F6B96969A4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Spurgeon Vol. 15, p. 391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1B3866-4289-D0D5-C1A9-8696C891C9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D7C6CE-0220-4EA6-AD02-5DD185E9136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110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8706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099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454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191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5816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470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486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184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6148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851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386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5248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798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7548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10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9041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296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433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7385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575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165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537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38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516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6332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6900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047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841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2397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8090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22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564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243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6984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9195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7886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24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560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958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027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5793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734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387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12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066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128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280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6763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002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2092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536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6895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833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369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334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3653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898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5699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501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750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436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2327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743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6793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645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513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0815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605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908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683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966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5592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9404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955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2822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0971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0386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854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663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4180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9200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487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6172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472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1906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7674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843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8841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91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5958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889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5999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229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3559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0596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3091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551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9303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59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microsoft.com/office/2007/relationships/hdphoto" Target="../media/hdphoto2.wdp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microsoft.com/office/2007/relationships/hdphoto" Target="../media/hdphoto1.wdp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microsoft.com/office/2007/relationships/hdphoto" Target="../media/hdphoto1.wdp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microsoft.com/office/2007/relationships/hdphoto" Target="../media/hdphoto2.wdp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microsoft.com/office/2007/relationships/hdphoto" Target="../media/hdphoto1.wdp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microsoft.com/office/2007/relationships/hdphoto" Target="../media/hdphoto1.wdp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fc09.deviantart.net/fs70/i/2012/147/1/3/a_hand_holding_a_sword_by_hatake_kaze-d51906d.jp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77658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25" t="15476" b="25003"/>
          <a:stretch/>
        </p:blipFill>
        <p:spPr bwMode="auto">
          <a:xfrm rot="16200000">
            <a:off x="-241894" y="289391"/>
            <a:ext cx="2160191" cy="158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fc09.deviantart.net/fs70/i/2012/147/1/3/a_hand_holding_a_sword_by_hatake_kaze-d51906d.jp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77658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25" t="15476" b="25003"/>
          <a:stretch/>
        </p:blipFill>
        <p:spPr bwMode="auto">
          <a:xfrm rot="5400000" flipH="1">
            <a:off x="10301295" y="299468"/>
            <a:ext cx="2160191" cy="158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766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C63BF-FC91-40EB-B770-6EC1AC9EE0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7FE5E-BDB1-4E05-B384-33D37336C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fc09.deviantart.net/fs70/i/2012/147/1/3/a_hand_holding_a_sword_by_hatake_kaze-d51906d.jp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77658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25" t="15476" b="25003"/>
          <a:stretch/>
        </p:blipFill>
        <p:spPr bwMode="auto">
          <a:xfrm rot="16200000">
            <a:off x="-241894" y="289391"/>
            <a:ext cx="2160191" cy="158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fc09.deviantart.net/fs70/i/2012/147/1/3/a_hand_holding_a_sword_by_hatake_kaze-d51906d.jp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77658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25" t="15476" b="25003"/>
          <a:stretch/>
        </p:blipFill>
        <p:spPr bwMode="auto">
          <a:xfrm rot="5400000" flipH="1">
            <a:off x="10301295" y="299468"/>
            <a:ext cx="2160191" cy="158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121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fc09.deviantart.net/fs70/i/2012/147/1/3/a_hand_holding_a_sword_by_hatake_kaze-d51906d.jpg">
            <a:extLst>
              <a:ext uri="{FF2B5EF4-FFF2-40B4-BE49-F238E27FC236}">
                <a16:creationId xmlns:a16="http://schemas.microsoft.com/office/drawing/2014/main" id="{F616B971-0986-B9A3-806F-21A595B5528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77658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25" t="15476" b="25003"/>
          <a:stretch/>
        </p:blipFill>
        <p:spPr bwMode="auto">
          <a:xfrm rot="16200000">
            <a:off x="-929203" y="1913819"/>
            <a:ext cx="5551344" cy="4063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186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fc09.deviantart.net/fs70/i/2012/147/1/3/a_hand_holding_a_sword_by_hatake_kaze-d51906d.jpg">
            <a:extLst>
              <a:ext uri="{FF2B5EF4-FFF2-40B4-BE49-F238E27FC236}">
                <a16:creationId xmlns:a16="http://schemas.microsoft.com/office/drawing/2014/main" id="{2685108C-A98B-B85E-FF0E-01F17228AAA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77658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25" t="15476" b="25003"/>
          <a:stretch/>
        </p:blipFill>
        <p:spPr bwMode="auto">
          <a:xfrm rot="16200000">
            <a:off x="-241894" y="289391"/>
            <a:ext cx="2160191" cy="158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fc09.deviantart.net/fs70/i/2012/147/1/3/a_hand_holding_a_sword_by_hatake_kaze-d51906d.jpg">
            <a:extLst>
              <a:ext uri="{FF2B5EF4-FFF2-40B4-BE49-F238E27FC236}">
                <a16:creationId xmlns:a16="http://schemas.microsoft.com/office/drawing/2014/main" id="{08B586AF-4BA0-5370-3765-5F6D23AECC5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77658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25" t="15476" b="25003"/>
          <a:stretch/>
        </p:blipFill>
        <p:spPr bwMode="auto">
          <a:xfrm rot="5400000" flipH="1">
            <a:off x="10301295" y="299468"/>
            <a:ext cx="2160191" cy="158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80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fc09.deviantart.net/fs70/i/2012/147/1/3/a_hand_holding_a_sword_by_hatake_kaze-d51906d.jpg">
            <a:extLst>
              <a:ext uri="{FF2B5EF4-FFF2-40B4-BE49-F238E27FC236}">
                <a16:creationId xmlns:a16="http://schemas.microsoft.com/office/drawing/2014/main" id="{49D08A48-F084-BC23-22F6-40E0568206C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77658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25" t="15476" b="25003"/>
          <a:stretch/>
        </p:blipFill>
        <p:spPr bwMode="auto">
          <a:xfrm rot="16200000">
            <a:off x="-241894" y="289391"/>
            <a:ext cx="2160191" cy="158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fc09.deviantart.net/fs70/i/2012/147/1/3/a_hand_holding_a_sword_by_hatake_kaze-d51906d.jpg">
            <a:extLst>
              <a:ext uri="{FF2B5EF4-FFF2-40B4-BE49-F238E27FC236}">
                <a16:creationId xmlns:a16="http://schemas.microsoft.com/office/drawing/2014/main" id="{C1BCF5F6-FB78-E6D2-29FF-4C80B778660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77658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25" t="15476" b="25003"/>
          <a:stretch/>
        </p:blipFill>
        <p:spPr bwMode="auto">
          <a:xfrm rot="5400000" flipH="1">
            <a:off x="10301295" y="299468"/>
            <a:ext cx="2160191" cy="158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646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fc09.deviantart.net/fs70/i/2012/147/1/3/a_hand_holding_a_sword_by_hatake_kaze-d51906d.jpg">
            <a:extLst>
              <a:ext uri="{FF2B5EF4-FFF2-40B4-BE49-F238E27FC236}">
                <a16:creationId xmlns:a16="http://schemas.microsoft.com/office/drawing/2014/main" id="{0E06A664-906E-818C-5146-42F18712A5F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77658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25" t="15476" b="25003"/>
          <a:stretch/>
        </p:blipFill>
        <p:spPr bwMode="auto">
          <a:xfrm rot="16200000">
            <a:off x="-929203" y="1913819"/>
            <a:ext cx="5551344" cy="4063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225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fc09.deviantart.net/fs70/i/2012/147/1/3/a_hand_holding_a_sword_by_hatake_kaze-d51906d.jpg">
            <a:extLst>
              <a:ext uri="{FF2B5EF4-FFF2-40B4-BE49-F238E27FC236}">
                <a16:creationId xmlns:a16="http://schemas.microsoft.com/office/drawing/2014/main" id="{3CC7F94E-FCA0-0162-20B2-67403ACA29A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77658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25" t="15476" b="25003"/>
          <a:stretch/>
        </p:blipFill>
        <p:spPr bwMode="auto">
          <a:xfrm rot="16200000">
            <a:off x="-241894" y="289391"/>
            <a:ext cx="2160191" cy="158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fc09.deviantart.net/fs70/i/2012/147/1/3/a_hand_holding_a_sword_by_hatake_kaze-d51906d.jpg">
            <a:extLst>
              <a:ext uri="{FF2B5EF4-FFF2-40B4-BE49-F238E27FC236}">
                <a16:creationId xmlns:a16="http://schemas.microsoft.com/office/drawing/2014/main" id="{0C9C08D5-6DDD-E551-5D7E-F423D75702B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77658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25" t="15476" b="25003"/>
          <a:stretch/>
        </p:blipFill>
        <p:spPr bwMode="auto">
          <a:xfrm rot="5400000" flipH="1">
            <a:off x="10301295" y="299468"/>
            <a:ext cx="2160191" cy="158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918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fc09.deviantart.net/fs70/i/2012/147/1/3/a_hand_holding_a_sword_by_hatake_kaze-d51906d.jpg">
            <a:extLst>
              <a:ext uri="{FF2B5EF4-FFF2-40B4-BE49-F238E27FC236}">
                <a16:creationId xmlns:a16="http://schemas.microsoft.com/office/drawing/2014/main" id="{523840A1-1FCD-52F9-5B5C-4EE68D39017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77658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25" t="15476" b="25003"/>
          <a:stretch/>
        </p:blipFill>
        <p:spPr bwMode="auto">
          <a:xfrm rot="16200000">
            <a:off x="-241894" y="289391"/>
            <a:ext cx="2160191" cy="158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fc09.deviantart.net/fs70/i/2012/147/1/3/a_hand_holding_a_sword_by_hatake_kaze-d51906d.jpg">
            <a:extLst>
              <a:ext uri="{FF2B5EF4-FFF2-40B4-BE49-F238E27FC236}">
                <a16:creationId xmlns:a16="http://schemas.microsoft.com/office/drawing/2014/main" id="{3E36DAE5-2D40-21D3-AF5A-6E0A82CA0D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77658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25" t="15476" b="25003"/>
          <a:stretch/>
        </p:blipFill>
        <p:spPr bwMode="auto">
          <a:xfrm rot="5400000" flipH="1">
            <a:off x="10301295" y="299468"/>
            <a:ext cx="2160191" cy="158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042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C63BF-FC91-40EB-B770-6EC1AC9EE018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7FE5E-BDB1-4E05-B384-33D37336C03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fc09.deviantart.net/fs70/i/2012/147/1/3/a_hand_holding_a_sword_by_hatake_kaze-d51906d.jpg">
            <a:extLst>
              <a:ext uri="{FF2B5EF4-FFF2-40B4-BE49-F238E27FC236}">
                <a16:creationId xmlns:a16="http://schemas.microsoft.com/office/drawing/2014/main" id="{6F34D099-73B8-5153-525A-860A0740F11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77658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25" t="15476" b="25003"/>
          <a:stretch/>
        </p:blipFill>
        <p:spPr bwMode="auto">
          <a:xfrm rot="16200000">
            <a:off x="-241894" y="289391"/>
            <a:ext cx="2160191" cy="158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fc09.deviantart.net/fs70/i/2012/147/1/3/a_hand_holding_a_sword_by_hatake_kaze-d51906d.jpg">
            <a:extLst>
              <a:ext uri="{FF2B5EF4-FFF2-40B4-BE49-F238E27FC236}">
                <a16:creationId xmlns:a16="http://schemas.microsoft.com/office/drawing/2014/main" id="{58A290E6-CF1E-299E-AB71-18F0BC05B7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77658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25" t="15476" b="25003"/>
          <a:stretch/>
        </p:blipFill>
        <p:spPr bwMode="auto">
          <a:xfrm rot="5400000" flipH="1">
            <a:off x="10301295" y="299468"/>
            <a:ext cx="2160191" cy="158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829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592699" y="198813"/>
            <a:ext cx="3119716" cy="98620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" name="TextBox 1"/>
          <p:cNvSpPr txBox="1"/>
          <p:nvPr/>
        </p:nvSpPr>
        <p:spPr>
          <a:xfrm>
            <a:off x="5148491" y="399527"/>
            <a:ext cx="22252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2 Samuel 23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1045" y="1322380"/>
            <a:ext cx="10028903" cy="3709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dirty="0"/>
              <a:t> Israel (lead by David) at war with the Philistines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dirty="0"/>
              <a:t> David’s mighty men are identified (vv. 8-39)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3200" dirty="0" err="1"/>
              <a:t>Josheb-Basshebeth</a:t>
            </a:r>
            <a:r>
              <a:rPr lang="en-US" sz="3200" dirty="0"/>
              <a:t> (v. 8)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3200" dirty="0" err="1"/>
              <a:t>Eleazar</a:t>
            </a:r>
            <a:r>
              <a:rPr lang="en-US" sz="3200" dirty="0"/>
              <a:t> (v. 9)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3200" dirty="0" err="1"/>
              <a:t>Shammah</a:t>
            </a:r>
            <a:r>
              <a:rPr lang="en-US" sz="3200" dirty="0"/>
              <a:t> (v. 11)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dirty="0"/>
              <a:t> Lord gave victory through these men </a:t>
            </a:r>
          </a:p>
        </p:txBody>
      </p:sp>
      <p:sp>
        <p:nvSpPr>
          <p:cNvPr id="5" name="Oval 4"/>
          <p:cNvSpPr/>
          <p:nvPr/>
        </p:nvSpPr>
        <p:spPr>
          <a:xfrm>
            <a:off x="1485108" y="3213925"/>
            <a:ext cx="2860750" cy="659985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0527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4348" y="643622"/>
            <a:ext cx="10943303" cy="557075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Sam 23:9-10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And after him was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Eleazar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son of Dodo, the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Ahohite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one of the three mighty men with David when they defied the Philistines who were gathered there for battle, and the men of Israel had retreated. 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He arose and attacked the Philistines until his hand was weary, and his hand stuck to the sword. The LORD brought about a great victory that day; and the people returned after him only to plunder. 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2021396" y="5100339"/>
            <a:ext cx="38862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155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9392" y="806821"/>
            <a:ext cx="9144000" cy="325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“and his hand clave unto the sword” (KJV; ASV)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“till his hand grew tired and froze to the sword” (NIV)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“until his hand was weary and clung to the sword” (NASV)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“and his hand cleaved to the sword” (RSV)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“as his hand stuck to his sword” (NCV)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95219" y="4219781"/>
            <a:ext cx="7361039" cy="129266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600" i="1" dirty="0"/>
              <a:t>Statement of his </a:t>
            </a:r>
            <a:r>
              <a:rPr lang="en-US" sz="2600" b="1" i="1" dirty="0"/>
              <a:t>energy</a:t>
            </a:r>
            <a:r>
              <a:rPr lang="en-US" sz="2600" i="1" dirty="0"/>
              <a:t> with which he fought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600" i="1" dirty="0"/>
              <a:t>Declaration of his </a:t>
            </a:r>
            <a:r>
              <a:rPr lang="en-US" sz="2600" b="1" i="1" dirty="0"/>
              <a:t>zeal</a:t>
            </a:r>
            <a:r>
              <a:rPr lang="en-US" sz="2600" i="1" dirty="0"/>
              <a:t> with which he pressed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600" i="1" dirty="0"/>
              <a:t>Affirmation of his </a:t>
            </a:r>
            <a:r>
              <a:rPr lang="en-US" sz="2600" b="1" i="1" dirty="0"/>
              <a:t>conviction</a:t>
            </a:r>
            <a:r>
              <a:rPr lang="en-US" sz="2600" i="1" dirty="0"/>
              <a:t> with which he stood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05832" y="5561603"/>
            <a:ext cx="62394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only we could have his same Energy, Zeal &amp; Conviction!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219179"/>
            <a:ext cx="9144000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“Stuck” is Same word for “Cleave” (Gen. 2:24)</a:t>
            </a:r>
          </a:p>
        </p:txBody>
      </p:sp>
    </p:spTree>
    <p:extLst>
      <p:ext uri="{BB962C8B-B14F-4D97-AF65-F5344CB8AC3E}">
        <p14:creationId xmlns:p14="http://schemas.microsoft.com/office/powerpoint/2010/main" val="31541627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  <p:bldP spid="3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4B8DC3-80F8-15F2-56C4-68ECE56F3E00}"/>
              </a:ext>
            </a:extLst>
          </p:cNvPr>
          <p:cNvSpPr txBox="1"/>
          <p:nvPr/>
        </p:nvSpPr>
        <p:spPr>
          <a:xfrm rot="5014367">
            <a:off x="884851" y="2263018"/>
            <a:ext cx="2065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Juice ITC" panose="04040403040A02020202" pitchFamily="82" charset="0"/>
              </a:rPr>
              <a:t>2 Sam. 23:9-10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DC4C12-E6AE-A898-AD6A-DEB4A8306FE3}"/>
              </a:ext>
            </a:extLst>
          </p:cNvPr>
          <p:cNvSpPr/>
          <p:nvPr/>
        </p:nvSpPr>
        <p:spPr>
          <a:xfrm>
            <a:off x="3852977" y="268423"/>
            <a:ext cx="7966669" cy="540147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dirty="0">
                <a:ln/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anose="04040403040A02020202" pitchFamily="82" charset="0"/>
              </a:rPr>
              <a:t>The Man</a:t>
            </a:r>
          </a:p>
          <a:p>
            <a:pPr algn="ctr"/>
            <a:r>
              <a:rPr lang="en-US" sz="11500" b="1" dirty="0">
                <a:ln/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anose="04040403040A02020202" pitchFamily="82" charset="0"/>
              </a:rPr>
              <a:t>Whose Hand</a:t>
            </a:r>
          </a:p>
          <a:p>
            <a:pPr algn="ctr"/>
            <a:r>
              <a:rPr lang="en-US" sz="11500" b="1" dirty="0">
                <a:ln/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anose="04040403040A02020202" pitchFamily="82" charset="0"/>
              </a:rPr>
              <a:t>Clave to His Sword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8426AF3-E68C-5E7B-32A9-A70AC54C41DF}"/>
              </a:ext>
            </a:extLst>
          </p:cNvPr>
          <p:cNvSpPr/>
          <p:nvPr/>
        </p:nvSpPr>
        <p:spPr>
          <a:xfrm>
            <a:off x="273269" y="136634"/>
            <a:ext cx="11676993" cy="6568966"/>
          </a:xfrm>
          <a:prstGeom prst="roundRect">
            <a:avLst>
              <a:gd name="adj" fmla="val 3547"/>
            </a:avLst>
          </a:prstGeom>
          <a:noFill/>
          <a:ln>
            <a:solidFill>
              <a:srgbClr val="886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48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10024-41E0-E12B-C296-144FE3ACD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A111C63-9D89-BA11-5087-36BBEB41E64F}"/>
              </a:ext>
            </a:extLst>
          </p:cNvPr>
          <p:cNvSpPr/>
          <p:nvPr/>
        </p:nvSpPr>
        <p:spPr>
          <a:xfrm>
            <a:off x="4451790" y="1645543"/>
            <a:ext cx="6688158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of Individual Energy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6659FD-5A5F-4E66-43A9-4296F002CADE}"/>
              </a:ext>
            </a:extLst>
          </p:cNvPr>
          <p:cNvSpPr txBox="1"/>
          <p:nvPr/>
        </p:nvSpPr>
        <p:spPr>
          <a:xfrm rot="5014367">
            <a:off x="884851" y="2263018"/>
            <a:ext cx="2065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Juice ITC" panose="04040403040A02020202" pitchFamily="82" charset="0"/>
              </a:rPr>
              <a:t>2 Sam. 23:9-10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84DC7F-CEC9-923A-689A-DAE4CD8DB395}"/>
              </a:ext>
            </a:extLst>
          </p:cNvPr>
          <p:cNvSpPr/>
          <p:nvPr/>
        </p:nvSpPr>
        <p:spPr>
          <a:xfrm>
            <a:off x="828051" y="176927"/>
            <a:ext cx="1053589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dirty="0">
                <a:ln/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anose="04040403040A02020202" pitchFamily="82" charset="0"/>
              </a:rPr>
              <a:t>The Man Whose Hand Clave to His Sword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F081980-0E5A-38CC-3871-F9BE6BBF9692}"/>
              </a:ext>
            </a:extLst>
          </p:cNvPr>
          <p:cNvSpPr/>
          <p:nvPr/>
        </p:nvSpPr>
        <p:spPr>
          <a:xfrm>
            <a:off x="273269" y="136634"/>
            <a:ext cx="11676993" cy="6568966"/>
          </a:xfrm>
          <a:prstGeom prst="roundRect">
            <a:avLst>
              <a:gd name="adj" fmla="val 3547"/>
            </a:avLst>
          </a:prstGeom>
          <a:noFill/>
          <a:ln>
            <a:solidFill>
              <a:srgbClr val="886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1543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418734" y="394966"/>
            <a:ext cx="7334865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of Individual Energy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667000" y="1519518"/>
            <a:ext cx="6804212" cy="26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091381" y="1998614"/>
            <a:ext cx="105303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Circumstance: Rest were doing very little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Set for battle – is a crying need (v. 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Men of Israel retreated (v. 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Yet Eleazar was a man of individual character (acted on his own)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Knew himself &amp; knew his God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Did not get lost in the mass – doing what everyone else did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Did not run because they ran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Thought for himself &amp; acted for himself</a:t>
            </a:r>
          </a:p>
        </p:txBody>
      </p:sp>
    </p:spTree>
    <p:extLst>
      <p:ext uri="{BB962C8B-B14F-4D97-AF65-F5344CB8AC3E}">
        <p14:creationId xmlns:p14="http://schemas.microsoft.com/office/powerpoint/2010/main" val="2379699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467896" y="394966"/>
            <a:ext cx="7275871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of Individual Energy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667000" y="1519518"/>
            <a:ext cx="6804212" cy="26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071716" y="1998614"/>
            <a:ext cx="10510683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Circumstance: Rest were doing very little</a:t>
            </a:r>
          </a:p>
          <a:p>
            <a:pPr marL="342900" indent="-342900">
              <a:buFont typeface="+mj-lt"/>
              <a:buAutoNum type="alphaUcPeriod"/>
            </a:pPr>
            <a:endParaRPr lang="en-US" sz="8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Understood Personal Responsibility</a:t>
            </a:r>
            <a:r>
              <a:rPr lang="en-US" sz="2400" dirty="0"/>
              <a:t> (Rom. 14:12)</a:t>
            </a:r>
            <a:endParaRPr lang="en-US" sz="2400" b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Cannot operate / serve by proxy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Cannot employ others to do our tasks (ministers, elders, deacons, teachers, daycare…)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Must do for ourselves: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Study – Pray – Worship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Serve – Rear Children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Nothing said about </a:t>
            </a:r>
            <a:r>
              <a:rPr lang="en-US" sz="2400" dirty="0" err="1"/>
              <a:t>Eleazar</a:t>
            </a:r>
            <a:r>
              <a:rPr lang="en-US" sz="2400" dirty="0"/>
              <a:t> wasting time rebuking or shouting at others for their failure</a:t>
            </a:r>
          </a:p>
        </p:txBody>
      </p:sp>
    </p:spTree>
    <p:extLst>
      <p:ext uri="{BB962C8B-B14F-4D97-AF65-F5344CB8AC3E}">
        <p14:creationId xmlns:p14="http://schemas.microsoft.com/office/powerpoint/2010/main" val="2658475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441986" y="394966"/>
            <a:ext cx="7325958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of Individual Energy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667000" y="1519518"/>
            <a:ext cx="6804212" cy="26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065007" y="1998617"/>
            <a:ext cx="1055325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Circumstance: Rest were doing very little</a:t>
            </a:r>
          </a:p>
          <a:p>
            <a:pPr marL="342900" indent="-342900">
              <a:buFont typeface="+mj-lt"/>
              <a:buAutoNum type="alphaUcPeriod"/>
            </a:pPr>
            <a:endParaRPr lang="en-US" sz="8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Understood Personal Responsibility</a:t>
            </a:r>
            <a:r>
              <a:rPr lang="en-US" sz="2400" dirty="0"/>
              <a:t> (Rom. 14:12)</a:t>
            </a:r>
          </a:p>
          <a:p>
            <a:pPr marL="342900" indent="-342900">
              <a:buFont typeface="+mj-lt"/>
              <a:buAutoNum type="alphaUcPeriod"/>
            </a:pPr>
            <a:endParaRPr lang="en-US" sz="8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Assessed a Need and Took Action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Perhaps you see things lacking – those who are failing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Focus more on the need &amp; work to be done than the failure of others</a:t>
            </a:r>
          </a:p>
        </p:txBody>
      </p:sp>
    </p:spTree>
    <p:extLst>
      <p:ext uri="{BB962C8B-B14F-4D97-AF65-F5344CB8AC3E}">
        <p14:creationId xmlns:p14="http://schemas.microsoft.com/office/powerpoint/2010/main" val="7985668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431228" y="394966"/>
            <a:ext cx="7315200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of Individual Energy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667000" y="1519518"/>
            <a:ext cx="6804212" cy="26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075765" y="1998617"/>
            <a:ext cx="1056400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Circumstance: Rest were doing very little</a:t>
            </a:r>
          </a:p>
          <a:p>
            <a:pPr marL="342900" indent="-342900">
              <a:buFont typeface="+mj-lt"/>
              <a:buAutoNum type="alphaUcPeriod"/>
            </a:pPr>
            <a:endParaRPr lang="en-US" sz="8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Understood Personal Responsibility</a:t>
            </a:r>
            <a:r>
              <a:rPr lang="en-US" sz="2400" dirty="0"/>
              <a:t> (Rom. 14:12)</a:t>
            </a:r>
          </a:p>
          <a:p>
            <a:pPr marL="342900" indent="-342900">
              <a:buFont typeface="+mj-lt"/>
              <a:buAutoNum type="alphaUcPeriod"/>
            </a:pPr>
            <a:endParaRPr lang="en-US" sz="8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Assessed a Need and Took Action</a:t>
            </a:r>
          </a:p>
          <a:p>
            <a:pPr marL="342900" indent="-342900">
              <a:buFont typeface="+mj-lt"/>
              <a:buAutoNum type="alphaUcPeriod"/>
            </a:pPr>
            <a:endParaRPr lang="en-US" sz="8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Failure of the Rest Meant More Fell on Him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Someone has to take up the slack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If you see what others lack – step up to the plate yourself: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If others are </a:t>
            </a:r>
            <a:r>
              <a:rPr lang="en-US" sz="2400" i="1" dirty="0"/>
              <a:t>worldly</a:t>
            </a:r>
            <a:r>
              <a:rPr lang="en-US" sz="2400" dirty="0"/>
              <a:t> – set yourself to be </a:t>
            </a:r>
            <a:r>
              <a:rPr lang="en-US" sz="2400" i="1" dirty="0"/>
              <a:t>spiritual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If others are </a:t>
            </a:r>
            <a:r>
              <a:rPr lang="en-US" sz="2400" i="1" dirty="0"/>
              <a:t>asleep</a:t>
            </a:r>
            <a:r>
              <a:rPr lang="en-US" sz="2400" dirty="0"/>
              <a:t> – set yourself to be </a:t>
            </a:r>
            <a:r>
              <a:rPr lang="en-US" sz="2400" i="1" dirty="0"/>
              <a:t>awake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If others are </a:t>
            </a:r>
            <a:r>
              <a:rPr lang="en-US" sz="2400" i="1" dirty="0"/>
              <a:t>lax </a:t>
            </a:r>
            <a:r>
              <a:rPr lang="en-US" sz="2400" dirty="0"/>
              <a:t>– set yourself to be </a:t>
            </a:r>
            <a:r>
              <a:rPr lang="en-US" sz="2400" i="1" dirty="0"/>
              <a:t>strong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If others </a:t>
            </a:r>
            <a:r>
              <a:rPr lang="en-US" sz="2400" i="1" dirty="0"/>
              <a:t>can’t</a:t>
            </a:r>
            <a:r>
              <a:rPr lang="en-US" sz="2400" dirty="0"/>
              <a:t> do – set yourself to </a:t>
            </a:r>
            <a:r>
              <a:rPr lang="en-US" sz="2400" i="1" dirty="0"/>
              <a:t>do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If others </a:t>
            </a:r>
            <a:r>
              <a:rPr lang="en-US" sz="2400" i="1" dirty="0"/>
              <a:t>don’t know </a:t>
            </a:r>
            <a:r>
              <a:rPr lang="en-US" sz="2400" dirty="0"/>
              <a:t>– set yourself to </a:t>
            </a:r>
            <a:r>
              <a:rPr lang="en-US" sz="2400" i="1" dirty="0"/>
              <a:t>know</a:t>
            </a:r>
          </a:p>
        </p:txBody>
      </p:sp>
    </p:spTree>
    <p:extLst>
      <p:ext uri="{BB962C8B-B14F-4D97-AF65-F5344CB8AC3E}">
        <p14:creationId xmlns:p14="http://schemas.microsoft.com/office/powerpoint/2010/main" val="1379945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418735" y="394966"/>
            <a:ext cx="7315200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of Individual Energy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667000" y="1519518"/>
            <a:ext cx="6804212" cy="26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101212" y="1998614"/>
            <a:ext cx="10471355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Circumstance: Rest were doing very little</a:t>
            </a:r>
          </a:p>
          <a:p>
            <a:pPr marL="342900" indent="-342900">
              <a:buFont typeface="+mj-lt"/>
              <a:buAutoNum type="alphaUcPeriod"/>
            </a:pPr>
            <a:endParaRPr lang="en-US" sz="8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Understood Personal Responsibility</a:t>
            </a:r>
            <a:r>
              <a:rPr lang="en-US" sz="2400" dirty="0"/>
              <a:t> (Rom. 14:12)</a:t>
            </a:r>
          </a:p>
          <a:p>
            <a:pPr marL="342900" indent="-342900">
              <a:buFont typeface="+mj-lt"/>
              <a:buAutoNum type="alphaUcPeriod"/>
            </a:pPr>
            <a:endParaRPr lang="en-US" sz="8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Assessed a Need and Took Action</a:t>
            </a:r>
          </a:p>
          <a:p>
            <a:pPr marL="342900" indent="-342900">
              <a:buFont typeface="+mj-lt"/>
              <a:buAutoNum type="alphaUcPeriod"/>
            </a:pPr>
            <a:endParaRPr lang="en-US" sz="8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Failure of the Rest Meant More Fell on Him</a:t>
            </a:r>
          </a:p>
          <a:p>
            <a:pPr marL="342900" indent="-342900">
              <a:buFont typeface="+mj-lt"/>
              <a:buAutoNum type="alphaUcPeriod"/>
            </a:pPr>
            <a:endParaRPr lang="en-US" sz="8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If Others Had No Zeal – Would be no Help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 some ways, better off without them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 such a fight – best to have people of kindred spirits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Some can hinder the work more than they help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Sad when leave a church – not missed</a:t>
            </a:r>
          </a:p>
        </p:txBody>
      </p:sp>
    </p:spTree>
    <p:extLst>
      <p:ext uri="{BB962C8B-B14F-4D97-AF65-F5344CB8AC3E}">
        <p14:creationId xmlns:p14="http://schemas.microsoft.com/office/powerpoint/2010/main" val="34036107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4451790" y="1645543"/>
            <a:ext cx="6688157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of Individual Energy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51790" y="2586183"/>
            <a:ext cx="6688157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 of Personal Weakness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9CC937-C06A-CDA4-D2EB-B556B8E3EC07}"/>
              </a:ext>
            </a:extLst>
          </p:cNvPr>
          <p:cNvSpPr txBox="1"/>
          <p:nvPr/>
        </p:nvSpPr>
        <p:spPr>
          <a:xfrm rot="5014367">
            <a:off x="884851" y="2263018"/>
            <a:ext cx="2065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Juice ITC" panose="04040403040A02020202" pitchFamily="82" charset="0"/>
              </a:rPr>
              <a:t>2 Sam. 23:9-10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8C1FE6-0463-5A38-309B-93E4C71DD803}"/>
              </a:ext>
            </a:extLst>
          </p:cNvPr>
          <p:cNvSpPr/>
          <p:nvPr/>
        </p:nvSpPr>
        <p:spPr>
          <a:xfrm>
            <a:off x="828051" y="176927"/>
            <a:ext cx="1053589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dirty="0">
                <a:ln/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anose="04040403040A02020202" pitchFamily="82" charset="0"/>
              </a:rPr>
              <a:t>The Man Whose Hand Clave to His Sword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9220248-0019-6E21-5ECE-A15C0B778D16}"/>
              </a:ext>
            </a:extLst>
          </p:cNvPr>
          <p:cNvSpPr/>
          <p:nvPr/>
        </p:nvSpPr>
        <p:spPr>
          <a:xfrm>
            <a:off x="273269" y="136634"/>
            <a:ext cx="11676993" cy="6568966"/>
          </a:xfrm>
          <a:prstGeom prst="roundRect">
            <a:avLst>
              <a:gd name="adj" fmla="val 3547"/>
            </a:avLst>
          </a:prstGeom>
          <a:noFill/>
          <a:ln>
            <a:solidFill>
              <a:srgbClr val="886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4119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2667000" y="1519518"/>
            <a:ext cx="6804212" cy="26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2438399" y="461548"/>
            <a:ext cx="7344697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 of Personal Weakness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1548" y="1998614"/>
            <a:ext cx="105106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Grew Weary </a:t>
            </a:r>
            <a:r>
              <a:rPr lang="en-US" sz="2400" b="1" i="1" u="sng" dirty="0"/>
              <a:t>in</a:t>
            </a:r>
            <a:r>
              <a:rPr lang="en-US" sz="2400" b="1" u="sng" dirty="0"/>
              <a:t> Fighting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Not weary </a:t>
            </a:r>
            <a:r>
              <a:rPr lang="en-US" sz="2400" i="1" dirty="0"/>
              <a:t>of</a:t>
            </a:r>
            <a:r>
              <a:rPr lang="en-US" sz="2400" dirty="0"/>
              <a:t> fighting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Was just a man – fought until he was weary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Reached the limit of his strength – could do no more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Possible to grow tired and weary if we are zealously involved in the Lord’s work</a:t>
            </a:r>
          </a:p>
        </p:txBody>
      </p:sp>
    </p:spTree>
    <p:extLst>
      <p:ext uri="{BB962C8B-B14F-4D97-AF65-F5344CB8AC3E}">
        <p14:creationId xmlns:p14="http://schemas.microsoft.com/office/powerpoint/2010/main" val="41453507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2667000" y="1519518"/>
            <a:ext cx="6804212" cy="26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52053" y="1998617"/>
            <a:ext cx="1048118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Grew Weary </a:t>
            </a:r>
            <a:r>
              <a:rPr lang="en-US" sz="2400" b="1" i="1" u="sng" dirty="0"/>
              <a:t>in</a:t>
            </a:r>
            <a:r>
              <a:rPr lang="en-US" sz="2400" b="1" u="sng" dirty="0"/>
              <a:t> Fighting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Why?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Perhaps the enormous number of the enemy – So much to do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Cuts down a dozen – keep coming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Seems there is no end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When you are involved in Lord’s work there is always something left to be done: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/>
              <a:t>Class to be taught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/>
              <a:t>Passage to be studied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/>
              <a:t>Persons to be prayed for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/>
              <a:t>People to visit &amp; see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/>
              <a:t>Good deed to be offered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/>
              <a:t>Someone to encourage</a:t>
            </a:r>
          </a:p>
        </p:txBody>
      </p:sp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CB577669-C595-0F44-2C10-407843B0BA48}"/>
              </a:ext>
            </a:extLst>
          </p:cNvPr>
          <p:cNvSpPr/>
          <p:nvPr/>
        </p:nvSpPr>
        <p:spPr>
          <a:xfrm>
            <a:off x="2438399" y="461548"/>
            <a:ext cx="7344697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 of Personal Weakness</a:t>
            </a:r>
          </a:p>
        </p:txBody>
      </p:sp>
    </p:spTree>
    <p:extLst>
      <p:ext uri="{BB962C8B-B14F-4D97-AF65-F5344CB8AC3E}">
        <p14:creationId xmlns:p14="http://schemas.microsoft.com/office/powerpoint/2010/main" val="42374959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2667000" y="1519518"/>
            <a:ext cx="6804212" cy="26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61884" y="1998614"/>
            <a:ext cx="1053034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Grew Weary </a:t>
            </a:r>
            <a:r>
              <a:rPr lang="en-US" sz="2400" b="1" i="1" u="sng" dirty="0"/>
              <a:t>in</a:t>
            </a:r>
            <a:r>
              <a:rPr lang="en-US" sz="2400" b="1" u="sng" dirty="0"/>
              <a:t> Fighting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Why?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Perhaps the enormous number of the enemy – So much to do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Perhaps the fact that no one was there to help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No encouraging word of a comrade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Feels all alone like Elijah (1 Kings 19)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You may feel that so much depends on you</a:t>
            </a:r>
          </a:p>
        </p:txBody>
      </p:sp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857A6F9B-FFC7-58DA-CC66-F10BC207A93C}"/>
              </a:ext>
            </a:extLst>
          </p:cNvPr>
          <p:cNvSpPr/>
          <p:nvPr/>
        </p:nvSpPr>
        <p:spPr>
          <a:xfrm>
            <a:off x="2438399" y="461548"/>
            <a:ext cx="7344697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 of Personal Weakness</a:t>
            </a:r>
          </a:p>
        </p:txBody>
      </p:sp>
    </p:spTree>
    <p:extLst>
      <p:ext uri="{BB962C8B-B14F-4D97-AF65-F5344CB8AC3E}">
        <p14:creationId xmlns:p14="http://schemas.microsoft.com/office/powerpoint/2010/main" val="3037723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2667000" y="1519518"/>
            <a:ext cx="6804212" cy="26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71716" y="1998614"/>
            <a:ext cx="1052051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Grew Weary </a:t>
            </a:r>
            <a:r>
              <a:rPr lang="en-US" sz="2400" b="1" i="1" u="sng" dirty="0"/>
              <a:t>in</a:t>
            </a:r>
            <a:r>
              <a:rPr lang="en-US" sz="2400" b="1" u="sng" dirty="0"/>
              <a:t> Fighting</a:t>
            </a:r>
          </a:p>
          <a:p>
            <a:pPr marL="342900" indent="-342900">
              <a:buFont typeface="+mj-lt"/>
              <a:buAutoNum type="alphaUcPeriod"/>
            </a:pPr>
            <a:endParaRPr lang="en-US" sz="8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Why?</a:t>
            </a:r>
          </a:p>
          <a:p>
            <a:pPr marL="342900" indent="-342900">
              <a:buFont typeface="+mj-lt"/>
              <a:buAutoNum type="alphaUcPeriod"/>
            </a:pPr>
            <a:endParaRPr lang="en-US" sz="8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Given the Strength to Press on – When We are Determined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Can do anything God expects me to do (Phil. 4:13)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The Lord is my Strength (Psa. 28:7-8)</a:t>
            </a:r>
          </a:p>
        </p:txBody>
      </p:sp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2C4295C0-B17C-B838-317A-F79423CC0D8D}"/>
              </a:ext>
            </a:extLst>
          </p:cNvPr>
          <p:cNvSpPr/>
          <p:nvPr/>
        </p:nvSpPr>
        <p:spPr>
          <a:xfrm>
            <a:off x="2438399" y="461548"/>
            <a:ext cx="7344697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 of Personal Weakness</a:t>
            </a:r>
          </a:p>
        </p:txBody>
      </p:sp>
    </p:spTree>
    <p:extLst>
      <p:ext uri="{BB962C8B-B14F-4D97-AF65-F5344CB8AC3E}">
        <p14:creationId xmlns:p14="http://schemas.microsoft.com/office/powerpoint/2010/main" val="2660894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4451790" y="1645543"/>
            <a:ext cx="6678325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of Individual Energy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51790" y="2586183"/>
            <a:ext cx="6678325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 of Personal Weakness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51790" y="3526823"/>
            <a:ext cx="6678325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Intensity of Determined Zeal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D0290D-3B8C-EF20-0F9C-0A298E4B3304}"/>
              </a:ext>
            </a:extLst>
          </p:cNvPr>
          <p:cNvSpPr txBox="1"/>
          <p:nvPr/>
        </p:nvSpPr>
        <p:spPr>
          <a:xfrm rot="5014367">
            <a:off x="884851" y="2263018"/>
            <a:ext cx="2065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Juice ITC" panose="04040403040A02020202" pitchFamily="82" charset="0"/>
              </a:rPr>
              <a:t>2 Sam. 23:9-10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44AFCF-4217-E50F-9E24-1E7E696BCC16}"/>
              </a:ext>
            </a:extLst>
          </p:cNvPr>
          <p:cNvSpPr/>
          <p:nvPr/>
        </p:nvSpPr>
        <p:spPr>
          <a:xfrm>
            <a:off x="828051" y="176927"/>
            <a:ext cx="1053589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dirty="0">
                <a:ln/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anose="04040403040A02020202" pitchFamily="82" charset="0"/>
              </a:rPr>
              <a:t>The Man Whose Hand Clave to His Sword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7F5263D-192F-C37B-3D49-5EDCA977FCF1}"/>
              </a:ext>
            </a:extLst>
          </p:cNvPr>
          <p:cNvSpPr/>
          <p:nvPr/>
        </p:nvSpPr>
        <p:spPr>
          <a:xfrm>
            <a:off x="273269" y="136634"/>
            <a:ext cx="11676993" cy="6568966"/>
          </a:xfrm>
          <a:prstGeom prst="roundRect">
            <a:avLst>
              <a:gd name="adj" fmla="val 3547"/>
            </a:avLst>
          </a:prstGeom>
          <a:noFill/>
          <a:ln>
            <a:solidFill>
              <a:srgbClr val="886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1594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2667000" y="1519518"/>
            <a:ext cx="6804212" cy="26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2"/>
          <p:cNvSpPr/>
          <p:nvPr/>
        </p:nvSpPr>
        <p:spPr>
          <a:xfrm>
            <a:off x="2438400" y="434000"/>
            <a:ext cx="7305368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Intensity of Determined Zeal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315" y="1998617"/>
            <a:ext cx="1052208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Shows Energy, Zeal &amp; Determination with Which He Gripped the Sword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Firm hold – would not turn loose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Held on tight – for the task at hand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Zeal will cause us to take hold of gospel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Hold fast the pattern (2 Tim. 1:13; Heb. 10:23)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Must take a firm grip – hand clave to sword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Yet many Christians – without zeal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/>
              <a:t>Work is not deep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/>
              <a:t>Understanding is not clear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/>
              <a:t>Hold is not fast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When one takes hold of the gospel – and knows what he has – cannot remove his hand from it.</a:t>
            </a:r>
          </a:p>
        </p:txBody>
      </p:sp>
      <p:sp>
        <p:nvSpPr>
          <p:cNvPr id="6" name="Horizontal Scroll 4">
            <a:extLst>
              <a:ext uri="{FF2B5EF4-FFF2-40B4-BE49-F238E27FC236}">
                <a16:creationId xmlns:a16="http://schemas.microsoft.com/office/drawing/2014/main" id="{B6243400-BE6B-FC33-2DB3-102B4F1DD979}"/>
              </a:ext>
            </a:extLst>
          </p:cNvPr>
          <p:cNvSpPr/>
          <p:nvPr/>
        </p:nvSpPr>
        <p:spPr>
          <a:xfrm>
            <a:off x="2910348" y="1074458"/>
            <a:ext cx="6390968" cy="968188"/>
          </a:xfrm>
          <a:prstGeom prst="horizontalScroll">
            <a:avLst>
              <a:gd name="adj" fmla="val 17803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“Hand clave unto the sword”</a:t>
            </a:r>
          </a:p>
        </p:txBody>
      </p:sp>
    </p:spTree>
    <p:extLst>
      <p:ext uri="{BB962C8B-B14F-4D97-AF65-F5344CB8AC3E}">
        <p14:creationId xmlns:p14="http://schemas.microsoft.com/office/powerpoint/2010/main" val="3004314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2667000" y="1519518"/>
            <a:ext cx="6804212" cy="26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060316" y="1998617"/>
            <a:ext cx="1061057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Shows Energy, Zeal &amp; Determination with Which He Gripped the Sword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Retained His Hold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Never let go of his weapon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If opened his hand – no cleaving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Today it is a “sign of education / scholarship” to be uncertain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Young person – take hold of gospel &amp; never relax your grip!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Delightfully encouraging to see an older saint whose body is weak – yet their hand clave to his sword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When others lay down their sword – lose their grip – hold on to your old- fashioned faith for dear life!</a:t>
            </a:r>
          </a:p>
        </p:txBody>
      </p:sp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F897D6A8-A16F-36BB-97E1-973F289130F8}"/>
              </a:ext>
            </a:extLst>
          </p:cNvPr>
          <p:cNvSpPr/>
          <p:nvPr/>
        </p:nvSpPr>
        <p:spPr>
          <a:xfrm>
            <a:off x="2438400" y="434000"/>
            <a:ext cx="7305368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Intensity of Determined Zeal</a:t>
            </a:r>
          </a:p>
        </p:txBody>
      </p:sp>
      <p:sp>
        <p:nvSpPr>
          <p:cNvPr id="7" name="Horizontal Scroll 4">
            <a:extLst>
              <a:ext uri="{FF2B5EF4-FFF2-40B4-BE49-F238E27FC236}">
                <a16:creationId xmlns:a16="http://schemas.microsoft.com/office/drawing/2014/main" id="{E8DF7277-05A3-5FE2-C442-948DD19FC52B}"/>
              </a:ext>
            </a:extLst>
          </p:cNvPr>
          <p:cNvSpPr/>
          <p:nvPr/>
        </p:nvSpPr>
        <p:spPr>
          <a:xfrm>
            <a:off x="2910348" y="1074458"/>
            <a:ext cx="6390968" cy="968188"/>
          </a:xfrm>
          <a:prstGeom prst="horizontalScroll">
            <a:avLst>
              <a:gd name="adj" fmla="val 17803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“Hand clave unto the sword”</a:t>
            </a:r>
          </a:p>
        </p:txBody>
      </p:sp>
    </p:spTree>
    <p:extLst>
      <p:ext uri="{BB962C8B-B14F-4D97-AF65-F5344CB8AC3E}">
        <p14:creationId xmlns:p14="http://schemas.microsoft.com/office/powerpoint/2010/main" val="1181049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4451791" y="1645543"/>
            <a:ext cx="6697990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of Individual Energy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51791" y="2586183"/>
            <a:ext cx="6697990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 of Personal Weakness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51791" y="3526823"/>
            <a:ext cx="6697990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Intensity of Determined Zeal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51791" y="4467463"/>
            <a:ext cx="6697990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Victory of Divine Help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4CC283-633B-8B82-F63E-BB8D6563CE71}"/>
              </a:ext>
            </a:extLst>
          </p:cNvPr>
          <p:cNvSpPr txBox="1"/>
          <p:nvPr/>
        </p:nvSpPr>
        <p:spPr>
          <a:xfrm rot="5014367">
            <a:off x="884851" y="2263018"/>
            <a:ext cx="2065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Juice ITC" panose="04040403040A02020202" pitchFamily="82" charset="0"/>
              </a:rPr>
              <a:t>2 Sam. 23:9-10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AD5BC2-F2C2-DC4A-5569-59F4F390F7A4}"/>
              </a:ext>
            </a:extLst>
          </p:cNvPr>
          <p:cNvSpPr/>
          <p:nvPr/>
        </p:nvSpPr>
        <p:spPr>
          <a:xfrm>
            <a:off x="828051" y="176927"/>
            <a:ext cx="1053589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dirty="0">
                <a:ln/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anose="04040403040A02020202" pitchFamily="82" charset="0"/>
              </a:rPr>
              <a:t>The Man Whose Hand Clave to His Sword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88A8E56-A0B4-EA22-177D-24B6F350E3CF}"/>
              </a:ext>
            </a:extLst>
          </p:cNvPr>
          <p:cNvSpPr/>
          <p:nvPr/>
        </p:nvSpPr>
        <p:spPr>
          <a:xfrm>
            <a:off x="273269" y="136634"/>
            <a:ext cx="11676993" cy="6568966"/>
          </a:xfrm>
          <a:prstGeom prst="roundRect">
            <a:avLst>
              <a:gd name="adj" fmla="val 3547"/>
            </a:avLst>
          </a:prstGeom>
          <a:noFill/>
          <a:ln>
            <a:solidFill>
              <a:srgbClr val="886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175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2667000" y="1519518"/>
            <a:ext cx="6804212" cy="26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2"/>
          <p:cNvSpPr/>
          <p:nvPr/>
        </p:nvSpPr>
        <p:spPr>
          <a:xfrm>
            <a:off x="2438400" y="393004"/>
            <a:ext cx="7334865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Victory of Divine Help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1884" y="2092743"/>
            <a:ext cx="105106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Victory Not Won </a:t>
            </a:r>
            <a:r>
              <a:rPr lang="en-US" sz="2400" b="1" i="1" u="sng" dirty="0"/>
              <a:t>Without</a:t>
            </a:r>
            <a:r>
              <a:rPr lang="en-US" sz="2400" b="1" u="sng" dirty="0"/>
              <a:t> </a:t>
            </a:r>
            <a:r>
              <a:rPr lang="en-US" sz="2400" b="1" u="sng" dirty="0" err="1"/>
              <a:t>Eleazar</a:t>
            </a:r>
            <a:r>
              <a:rPr lang="en-US" sz="2400" b="1" u="sng" dirty="0"/>
              <a:t> – But Not Won </a:t>
            </a:r>
            <a:r>
              <a:rPr lang="en-US" sz="2400" b="1" i="1" u="sng" dirty="0"/>
              <a:t>By</a:t>
            </a:r>
            <a:r>
              <a:rPr lang="en-US" sz="2400" b="1" u="sng" dirty="0"/>
              <a:t> Him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Didn’t hold to idea – Lord doesn’t need 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Didn’t hold to idea – someone can and will do that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Didn’t hold to idea – I can’t do this alone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Allowed himself to become a tool of God</a:t>
            </a:r>
          </a:p>
        </p:txBody>
      </p:sp>
      <p:sp>
        <p:nvSpPr>
          <p:cNvPr id="5" name="Horizontal Scroll 3">
            <a:extLst>
              <a:ext uri="{FF2B5EF4-FFF2-40B4-BE49-F238E27FC236}">
                <a16:creationId xmlns:a16="http://schemas.microsoft.com/office/drawing/2014/main" id="{48D63DF3-39F9-8752-5D39-C77DD3D523D1}"/>
              </a:ext>
            </a:extLst>
          </p:cNvPr>
          <p:cNvSpPr/>
          <p:nvPr/>
        </p:nvSpPr>
        <p:spPr>
          <a:xfrm>
            <a:off x="2005781" y="1074458"/>
            <a:ext cx="8256494" cy="968188"/>
          </a:xfrm>
          <a:prstGeom prst="horizontalScroll">
            <a:avLst>
              <a:gd name="adj" fmla="val 17803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“Lord brought about a great victory that day”</a:t>
            </a:r>
          </a:p>
        </p:txBody>
      </p:sp>
    </p:spTree>
    <p:extLst>
      <p:ext uri="{BB962C8B-B14F-4D97-AF65-F5344CB8AC3E}">
        <p14:creationId xmlns:p14="http://schemas.microsoft.com/office/powerpoint/2010/main" val="32048711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2667000" y="1519518"/>
            <a:ext cx="6804212" cy="26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Horizontal Scroll 3"/>
          <p:cNvSpPr/>
          <p:nvPr/>
        </p:nvSpPr>
        <p:spPr>
          <a:xfrm>
            <a:off x="2005781" y="1074458"/>
            <a:ext cx="8256494" cy="968188"/>
          </a:xfrm>
          <a:prstGeom prst="horizontalScroll">
            <a:avLst>
              <a:gd name="adj" fmla="val 17803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“Lord brought about a great victory that day”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1548" y="2092743"/>
            <a:ext cx="10569678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Victory Not Won </a:t>
            </a:r>
            <a:r>
              <a:rPr lang="en-US" sz="2400" b="1" i="1" u="sng" dirty="0"/>
              <a:t>Without</a:t>
            </a:r>
            <a:r>
              <a:rPr lang="en-US" sz="2400" b="1" u="sng" dirty="0"/>
              <a:t> </a:t>
            </a:r>
            <a:r>
              <a:rPr lang="en-US" sz="2400" b="1" u="sng" dirty="0" err="1"/>
              <a:t>Eleazar</a:t>
            </a:r>
            <a:r>
              <a:rPr lang="en-US" sz="2400" b="1" u="sng" dirty="0"/>
              <a:t> – But Not Won </a:t>
            </a:r>
            <a:r>
              <a:rPr lang="en-US" sz="2400" b="1" i="1" u="sng" dirty="0"/>
              <a:t>By</a:t>
            </a:r>
            <a:r>
              <a:rPr lang="en-US" sz="2400" b="1" u="sng" dirty="0"/>
              <a:t> Him</a:t>
            </a:r>
          </a:p>
          <a:p>
            <a:pPr marL="342900" indent="-342900">
              <a:buFont typeface="+mj-lt"/>
              <a:buAutoNum type="alphaUcPeriod"/>
            </a:pPr>
            <a:endParaRPr lang="en-US" sz="9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Acted as if All Depended on Him – But Looked to God as if All Depended on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“Trust in God, but keep your powder dry”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Israel trusted God in the conquest – but took action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Acknowledged the land was a gift (Josh. 6:2)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Yet had to take action (vv. 3-6)</a:t>
            </a:r>
          </a:p>
        </p:txBody>
      </p:sp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7E98A541-A221-8776-68DB-B56219ECFACF}"/>
              </a:ext>
            </a:extLst>
          </p:cNvPr>
          <p:cNvSpPr/>
          <p:nvPr/>
        </p:nvSpPr>
        <p:spPr>
          <a:xfrm>
            <a:off x="2438400" y="393004"/>
            <a:ext cx="7334865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Victory of Divine Help</a:t>
            </a:r>
          </a:p>
        </p:txBody>
      </p:sp>
    </p:spTree>
    <p:extLst>
      <p:ext uri="{BB962C8B-B14F-4D97-AF65-F5344CB8AC3E}">
        <p14:creationId xmlns:p14="http://schemas.microsoft.com/office/powerpoint/2010/main" val="2904115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4451790" y="1645543"/>
            <a:ext cx="6678325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of Individual Energy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51790" y="2586183"/>
            <a:ext cx="6678325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 of Personal Weakness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51790" y="3526823"/>
            <a:ext cx="6678325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Intensity of Determined Zeal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51790" y="4467463"/>
            <a:ext cx="6678325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Victory of Divine Help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51790" y="5408102"/>
            <a:ext cx="6678325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Encouragement to the Weak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C6F3F2-3711-530C-EBEC-3F7C51A54EFF}"/>
              </a:ext>
            </a:extLst>
          </p:cNvPr>
          <p:cNvSpPr txBox="1"/>
          <p:nvPr/>
        </p:nvSpPr>
        <p:spPr>
          <a:xfrm rot="5014367">
            <a:off x="884851" y="2263018"/>
            <a:ext cx="2065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Juice ITC" panose="04040403040A02020202" pitchFamily="82" charset="0"/>
              </a:rPr>
              <a:t>2 Sam. 23:9-10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D3B7A0-DF3C-6B88-90A3-CF7B8C195005}"/>
              </a:ext>
            </a:extLst>
          </p:cNvPr>
          <p:cNvSpPr/>
          <p:nvPr/>
        </p:nvSpPr>
        <p:spPr>
          <a:xfrm>
            <a:off x="828051" y="176927"/>
            <a:ext cx="1053589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dirty="0">
                <a:ln/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anose="04040403040A02020202" pitchFamily="82" charset="0"/>
              </a:rPr>
              <a:t>The Man Whose Hand Clave to His Sword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D51BDC8-3516-F954-8545-F482DD5C6E3B}"/>
              </a:ext>
            </a:extLst>
          </p:cNvPr>
          <p:cNvSpPr/>
          <p:nvPr/>
        </p:nvSpPr>
        <p:spPr>
          <a:xfrm>
            <a:off x="273269" y="136634"/>
            <a:ext cx="11676993" cy="6568966"/>
          </a:xfrm>
          <a:prstGeom prst="roundRect">
            <a:avLst>
              <a:gd name="adj" fmla="val 3547"/>
            </a:avLst>
          </a:prstGeom>
          <a:noFill/>
          <a:ln>
            <a:solidFill>
              <a:srgbClr val="886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544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2667000" y="1519518"/>
            <a:ext cx="6804212" cy="26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2"/>
          <p:cNvSpPr/>
          <p:nvPr/>
        </p:nvSpPr>
        <p:spPr>
          <a:xfrm>
            <a:off x="2424956" y="432690"/>
            <a:ext cx="7315199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Encouragement to the Weak</a:t>
            </a:r>
          </a:p>
        </p:txBody>
      </p:sp>
      <p:sp>
        <p:nvSpPr>
          <p:cNvPr id="4" name="Horizontal Scroll 3"/>
          <p:cNvSpPr/>
          <p:nvPr/>
        </p:nvSpPr>
        <p:spPr>
          <a:xfrm>
            <a:off x="2005781" y="1074458"/>
            <a:ext cx="8256493" cy="968188"/>
          </a:xfrm>
          <a:prstGeom prst="horizontalScroll">
            <a:avLst>
              <a:gd name="adj" fmla="val 17803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“the people returned after him only to plunder”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1548" y="2092743"/>
            <a:ext cx="104811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 err="1"/>
              <a:t>Eleazar’s</a:t>
            </a:r>
            <a:r>
              <a:rPr lang="en-US" sz="2400" b="1" u="sng" dirty="0"/>
              <a:t> Action &amp; Success Benefited Others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Benefited from his zeal, enthusiasm &amp; dedication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He did not claim all the spoil for himself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They took of the spoil</a:t>
            </a:r>
          </a:p>
        </p:txBody>
      </p:sp>
    </p:spTree>
    <p:extLst>
      <p:ext uri="{BB962C8B-B14F-4D97-AF65-F5344CB8AC3E}">
        <p14:creationId xmlns:p14="http://schemas.microsoft.com/office/powerpoint/2010/main" val="26980399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2667000" y="1519518"/>
            <a:ext cx="6804212" cy="26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81548" y="2092743"/>
            <a:ext cx="1046152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 err="1"/>
              <a:t>Eleazar’s</a:t>
            </a:r>
            <a:r>
              <a:rPr lang="en-US" sz="2400" b="1" u="sng" dirty="0"/>
              <a:t> Action &amp; Success Benefited Others</a:t>
            </a:r>
          </a:p>
          <a:p>
            <a:pPr marL="342900" indent="-342900">
              <a:buFont typeface="+mj-lt"/>
              <a:buAutoNum type="alphaUcPeriod"/>
            </a:pPr>
            <a:endParaRPr lang="en-US" sz="9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 err="1"/>
              <a:t>Eleazar’s</a:t>
            </a:r>
            <a:r>
              <a:rPr lang="en-US" sz="2400" b="1" u="sng" dirty="0"/>
              <a:t> Action &amp; Success Brought Others Back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They turned around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No reason to return – had </a:t>
            </a:r>
            <a:r>
              <a:rPr lang="en-US" sz="2400" dirty="0" err="1"/>
              <a:t>Eleazar</a:t>
            </a:r>
            <a:r>
              <a:rPr lang="en-US" sz="2400" dirty="0"/>
              <a:t> not taken action</a:t>
            </a:r>
          </a:p>
        </p:txBody>
      </p:sp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4CCE4403-0D93-EBCD-7631-D6A09886B0C2}"/>
              </a:ext>
            </a:extLst>
          </p:cNvPr>
          <p:cNvSpPr/>
          <p:nvPr/>
        </p:nvSpPr>
        <p:spPr>
          <a:xfrm>
            <a:off x="2424956" y="432690"/>
            <a:ext cx="7315199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Encouragement to the Weak</a:t>
            </a:r>
          </a:p>
        </p:txBody>
      </p:sp>
      <p:sp>
        <p:nvSpPr>
          <p:cNvPr id="7" name="Horizontal Scroll 3">
            <a:extLst>
              <a:ext uri="{FF2B5EF4-FFF2-40B4-BE49-F238E27FC236}">
                <a16:creationId xmlns:a16="http://schemas.microsoft.com/office/drawing/2014/main" id="{98BBA128-AD61-CCB7-E97F-54CC533145A1}"/>
              </a:ext>
            </a:extLst>
          </p:cNvPr>
          <p:cNvSpPr/>
          <p:nvPr/>
        </p:nvSpPr>
        <p:spPr>
          <a:xfrm>
            <a:off x="2005781" y="1074458"/>
            <a:ext cx="8256493" cy="968188"/>
          </a:xfrm>
          <a:prstGeom prst="horizontalScroll">
            <a:avLst>
              <a:gd name="adj" fmla="val 17803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“the people returned after him only to plunder”</a:t>
            </a:r>
          </a:p>
        </p:txBody>
      </p:sp>
    </p:spTree>
    <p:extLst>
      <p:ext uri="{BB962C8B-B14F-4D97-AF65-F5344CB8AC3E}">
        <p14:creationId xmlns:p14="http://schemas.microsoft.com/office/powerpoint/2010/main" val="42747770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2667000" y="1519518"/>
            <a:ext cx="6804212" cy="26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81548" y="2092746"/>
            <a:ext cx="105303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u="sng" dirty="0" err="1"/>
              <a:t>Eleazar’s</a:t>
            </a:r>
            <a:r>
              <a:rPr lang="en-US" sz="2400" b="1" u="sng" dirty="0"/>
              <a:t> Action &amp; Success Benefited Others</a:t>
            </a:r>
          </a:p>
          <a:p>
            <a:pPr marL="342900" indent="-342900">
              <a:buFont typeface="+mj-lt"/>
              <a:buAutoNum type="alphaUcPeriod"/>
            </a:pPr>
            <a:endParaRPr lang="en-US" sz="9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 err="1"/>
              <a:t>Eleazar’s</a:t>
            </a:r>
            <a:r>
              <a:rPr lang="en-US" sz="2400" b="1" u="sng" dirty="0"/>
              <a:t> Action &amp; Success Brought Others Back</a:t>
            </a:r>
          </a:p>
          <a:p>
            <a:pPr marL="342900" indent="-342900">
              <a:buFont typeface="+mj-lt"/>
              <a:buAutoNum type="alphaUcPeriod"/>
            </a:pPr>
            <a:endParaRPr lang="en-US" sz="900" b="1" u="sng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u="sng" dirty="0"/>
              <a:t>Your Example – Your Zeal Just Might Turn Around a Great Number in Israel!</a:t>
            </a:r>
          </a:p>
        </p:txBody>
      </p:sp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BB32D58E-DA51-1296-45AB-97B052928AA8}"/>
              </a:ext>
            </a:extLst>
          </p:cNvPr>
          <p:cNvSpPr/>
          <p:nvPr/>
        </p:nvSpPr>
        <p:spPr>
          <a:xfrm>
            <a:off x="2424956" y="432690"/>
            <a:ext cx="7315199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Encouragement to the Weak</a:t>
            </a:r>
          </a:p>
        </p:txBody>
      </p:sp>
      <p:sp>
        <p:nvSpPr>
          <p:cNvPr id="7" name="Horizontal Scroll 3">
            <a:extLst>
              <a:ext uri="{FF2B5EF4-FFF2-40B4-BE49-F238E27FC236}">
                <a16:creationId xmlns:a16="http://schemas.microsoft.com/office/drawing/2014/main" id="{6FE20C01-574D-3628-F340-25830D15C806}"/>
              </a:ext>
            </a:extLst>
          </p:cNvPr>
          <p:cNvSpPr/>
          <p:nvPr/>
        </p:nvSpPr>
        <p:spPr>
          <a:xfrm>
            <a:off x="2005781" y="1074458"/>
            <a:ext cx="8256493" cy="968188"/>
          </a:xfrm>
          <a:prstGeom prst="horizontalScroll">
            <a:avLst>
              <a:gd name="adj" fmla="val 17803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“the people returned after him only to plunder”</a:t>
            </a:r>
          </a:p>
        </p:txBody>
      </p:sp>
    </p:spTree>
    <p:extLst>
      <p:ext uri="{BB962C8B-B14F-4D97-AF65-F5344CB8AC3E}">
        <p14:creationId xmlns:p14="http://schemas.microsoft.com/office/powerpoint/2010/main" val="408377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 rot="5014367">
            <a:off x="884851" y="2263018"/>
            <a:ext cx="2065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Juice ITC" panose="04040403040A02020202" pitchFamily="82" charset="0"/>
              </a:rPr>
              <a:t>2 Sam. 23:9-10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51790" y="1645543"/>
            <a:ext cx="6678325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of Individual Energy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51790" y="2586183"/>
            <a:ext cx="6678325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 of Personal Weakness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51790" y="3526823"/>
            <a:ext cx="6678325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Intensity of Determined Zeal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51790" y="4467463"/>
            <a:ext cx="6678325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Victory of Divine Help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51790" y="5408102"/>
            <a:ext cx="6678325" cy="672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Encouragement to the Weak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8051" y="176927"/>
            <a:ext cx="1053589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dirty="0">
                <a:ln/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anose="04040403040A02020202" pitchFamily="82" charset="0"/>
              </a:rPr>
              <a:t>The Man Whose Hand Clave to His Sword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8F8E5FB-DC12-694D-28AF-7238EF9A1349}"/>
              </a:ext>
            </a:extLst>
          </p:cNvPr>
          <p:cNvSpPr/>
          <p:nvPr/>
        </p:nvSpPr>
        <p:spPr>
          <a:xfrm>
            <a:off x="273269" y="136634"/>
            <a:ext cx="11676993" cy="6568966"/>
          </a:xfrm>
          <a:prstGeom prst="roundRect">
            <a:avLst>
              <a:gd name="adj" fmla="val 3547"/>
            </a:avLst>
          </a:prstGeom>
          <a:noFill/>
          <a:ln>
            <a:solidFill>
              <a:srgbClr val="886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35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5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1100</TotalTime>
  <Words>1538</Words>
  <Application>Microsoft Office PowerPoint</Application>
  <PresentationFormat>Widescreen</PresentationFormat>
  <Paragraphs>212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26</vt:i4>
      </vt:variant>
    </vt:vector>
  </HeadingPairs>
  <TitlesOfParts>
    <vt:vector size="41" baseType="lpstr">
      <vt:lpstr>Wingdings</vt:lpstr>
      <vt:lpstr>Times New Roman</vt:lpstr>
      <vt:lpstr>Calibri Light</vt:lpstr>
      <vt:lpstr>Juice ITC</vt:lpstr>
      <vt:lpstr>Arial</vt:lpstr>
      <vt:lpstr>Calibri</vt:lpstr>
      <vt:lpstr>1_Office Theme</vt:lpstr>
      <vt:lpstr>3_Office Theme</vt:lpstr>
      <vt:lpstr>2_Office 2013 - 2022 Theme</vt:lpstr>
      <vt:lpstr>3_Office 2013 - 2022 Theme</vt:lpstr>
      <vt:lpstr>4_Office 2013 - 2022 Theme</vt:lpstr>
      <vt:lpstr>5_Office 2013 - 2022 Theme</vt:lpstr>
      <vt:lpstr>6_Office 2013 - 2022 Theme</vt:lpstr>
      <vt:lpstr>7_Office 2013 - 2022 Theme</vt:lpstr>
      <vt:lpstr>8_Office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DonnieV</dc:creator>
  <cp:lastModifiedBy>Donnie V. Rader</cp:lastModifiedBy>
  <cp:revision>49</cp:revision>
  <cp:lastPrinted>2024-11-17T03:39:50Z</cp:lastPrinted>
  <dcterms:created xsi:type="dcterms:W3CDTF">2013-12-06T19:16:12Z</dcterms:created>
  <dcterms:modified xsi:type="dcterms:W3CDTF">2024-11-17T13:45:36Z</dcterms:modified>
</cp:coreProperties>
</file>