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60" r:id="rId4"/>
    <p:sldId id="262" r:id="rId5"/>
    <p:sldId id="270" r:id="rId6"/>
    <p:sldId id="259" r:id="rId7"/>
    <p:sldId id="261" r:id="rId8"/>
    <p:sldId id="271" r:id="rId9"/>
    <p:sldId id="272" r:id="rId10"/>
    <p:sldId id="273" r:id="rId11"/>
    <p:sldId id="274" r:id="rId12"/>
    <p:sldId id="263" r:id="rId13"/>
    <p:sldId id="267" r:id="rId14"/>
    <p:sldId id="264" r:id="rId15"/>
    <p:sldId id="268" r:id="rId16"/>
    <p:sldId id="275" r:id="rId17"/>
    <p:sldId id="276" r:id="rId18"/>
    <p:sldId id="277" r:id="rId19"/>
    <p:sldId id="278" r:id="rId20"/>
    <p:sldId id="279" r:id="rId21"/>
    <p:sldId id="265" r:id="rId22"/>
    <p:sldId id="269" r:id="rId23"/>
    <p:sldId id="280" r:id="rId24"/>
    <p:sldId id="281" r:id="rId25"/>
    <p:sldId id="282" r:id="rId26"/>
    <p:sldId id="266" r:id="rId27"/>
  </p:sldIdLst>
  <p:sldSz cx="12192000" cy="6858000"/>
  <p:notesSz cx="6858000" cy="9144000"/>
  <p:embeddedFontLst>
    <p:embeddedFont>
      <p:font typeface="Arial Narrow" panose="020B0606020202030204" pitchFamily="34" charset="0"/>
      <p:regular r:id="rId29"/>
      <p:bold r:id="rId30"/>
      <p:italic r:id="rId31"/>
      <p:boldItalic r:id="rId32"/>
    </p:embeddedFont>
    <p:embeddedFont>
      <p:font typeface="Congenial SemiBold" panose="02000503040000020004" pitchFamily="2" charset="0"/>
      <p:bold r:id="rId33"/>
    </p:embeddedFont>
    <p:embeddedFont>
      <p:font typeface="Dreaming Outloud Pro" panose="03050502040302030504" pitchFamily="66" charset="0"/>
      <p:regular r:id="rId34"/>
    </p:embeddedFont>
    <p:embeddedFont>
      <p:font typeface="Maiandra GD" panose="020E0502030308020204" pitchFamily="34" charset="0"/>
      <p:regular r:id="rId35"/>
    </p:embeddedFont>
    <p:embeddedFont>
      <p:font typeface="Trade Gothic Inline" panose="020B0504030203020204" pitchFamily="34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5206A8-113D-41C4-B2E8-8B87488E2DD3}" v="4888" dt="2024-11-10T21:04:28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1F428-CC9A-4702-9FFE-26584DBDFFD8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440F4-B94E-4850-BC70-D8755DB23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DF217-A1C1-94F6-B531-3BDC10405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B2443B-CD69-276C-FAE4-2B7D24462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0EAEF-48F0-FC43-FDDE-2FECC3218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90E65-3582-357B-5836-378458723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37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0C99D-9FAE-F497-A2C1-F93B40630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811B8-8F1A-EB30-CC48-0342EE8BE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888BA-AE8A-E1E6-E887-EDB240083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C1BEF-B210-C692-FE43-428E85F8E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68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21D1E-A7F1-77A2-3FED-107C72E93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993D6B-BB07-64C8-3A2D-C30250DFE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1208E-271E-340F-C0D7-6353945D9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7BF54-B3E6-7058-A632-012807164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03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070F4-709B-28F6-E7D0-47C3CB7D4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22B47-8294-EF9F-737C-F4BA77821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A9EDD-27C8-4C62-AEA3-355EECB99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4D098-8D15-959F-5883-FBEFF254D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66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2667A-0113-4C42-911C-BBFD7BA8C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8D1928-B372-AB53-DEB2-531C543DE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A444A-6C90-E647-85BD-01840C7A5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BD4C0-11E1-DF3E-D6B9-30E7F8060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3125-6167-6D2A-A524-8E3EBD17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5D0A5-B56F-12A9-1352-257E1F90B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96504-2267-EFBB-3B6A-18F2C9FE7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E3663-5CC6-1400-9A0C-D8D4C688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AC1B-0ED1-46AF-1CFE-3A6AC749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6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3AB6-31CC-77D9-B678-81DE43EC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E748-765A-2B1E-9C81-6496B07C3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04685-A6CE-415B-6103-75E4A3CA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5EA6E-099C-E4F3-06D2-7F0E5E81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928D1-7C4A-B257-DEC4-4A31DA083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31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1EC1-9D99-D536-7FB0-85705D2B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D052F-EAC8-A4FE-AA3E-13ABC626C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7FB31-EDD8-67D2-92D3-C2113A71C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D54F-EF59-1B4A-B186-CEE8CA6B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CCF6E-6005-52A8-D43D-2955F51D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9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4A93-F11E-7ADA-B44E-985C317A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EA20-3CEC-13F0-15B5-EEFB1E807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3C63B7-5AA2-F429-CCB1-020EC4F7D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56A1E-6D0C-39F7-39E5-A8BFBBFC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D9772-13AD-6A48-6F74-0644C942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B71C5-0437-520B-5F18-5B8408C0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24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C5C1-CFE5-8A67-6578-5ED6EEA50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3A44F-3FDE-79CE-535B-B9C4AB31C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788EB-03CF-689B-4AE1-59B21B604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E3A3D-4AA7-B9E1-8FC5-9764E73F0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9F6DB-8AE4-067F-984E-C5DB30FDA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C2EA92-9FEE-C091-C64C-8594F98E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3314D-7880-4334-34A8-C9A68699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71EECE-D7A7-26EB-1803-7D5B6B69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1A51-25E4-2647-5879-8DD9286A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D53580-25FA-AE97-2593-46BFE437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5B3A8-FB15-09AF-D007-7A6E65325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22B79-8BA8-EA8F-5DF2-2570B3CA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0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3CACD-AA58-73E3-3079-D2FC6BDD1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4D68C-1F0A-26AE-5F64-89550B70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0C24-1D30-7CB8-0A82-E6445B20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75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DB01-114D-6B77-39CC-9F4B5A22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E192-879F-35BF-38DC-DF6F2705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55D56-EC15-267A-8434-474146E43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AE869-418F-F696-B04D-D9252800C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F4FFA-35F5-81B5-2816-A5335C0CF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89054-0D3D-A6D6-BBF7-643E439B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49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C3A6-A0A5-32A3-56AE-649F9E29C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6F8F7-4D66-3DE0-2487-B68727BFB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D454A-2F2B-B872-0B50-763C41DC2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D5131-7496-31B0-4213-6E7FB07F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B4640-FE1A-CA26-F81D-5DA9A0E0E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112B7-FCBB-5314-1BC3-5A3593D0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15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3FE3-B8F0-163A-C12A-0355B290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CD078-BAA9-E795-0659-4D04301B0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5F1BC-CA16-25D1-A41D-4C028B62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8F215-374A-416B-CF57-F6B7AE5D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3BCD3-8BCE-21C8-6CB9-B5056DED4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0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22F378-CFA5-CB0B-8CC1-1C00A62B5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38D5B-F3E0-D6C0-FDBB-907289A45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50A9F-1F84-0EFA-96DE-93E073E2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431F-284B-2D6A-5F85-308394B5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6477B-4A8D-1453-B735-AD3B488A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0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C9D4C-6D01-93E9-EC8C-B289B23B3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DAB06-6A21-22AD-1C16-4A763D6B2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DC20-1F99-92EB-C10C-75F929FB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61C75-CB1C-F353-5470-61E6A00C2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68F06-EA8E-0922-6DF0-401073B6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6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2E58-4F9D-87E7-20BF-B4A15C90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1A61B-C8B0-F033-A55C-720BC7BCA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7E413-EFA9-40A8-F0C9-1B0C6390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48F02-0C54-3027-AC8F-F17A0F94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1AE2-48C0-FA78-A722-18CB4779F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5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4374-9A55-DF85-62BB-FF3D4B4B4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B63A-F7ED-1DD2-7515-1FCB78C0E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BCF96-59BE-128F-AC20-46F6C0897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0EE80-B523-5103-9AA9-3A337980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4BD33-CA0A-6846-8DB9-05C9C067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00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461E-2C24-093A-3BA3-B508E50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CF22-729D-4F66-E9F0-171870563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3D1C5-64A6-6AAF-2AA6-908458419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0129-F102-5B0E-3FB5-5BC2B479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012B0-9732-4025-3AE3-F58C27EE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9194A-1537-135C-5B66-CA30975E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0A88-0C3F-992C-D3B8-70076B641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13AA7-3ABD-8447-1496-08E715EAB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ACC3A-ACF8-204D-01D7-7DF4D21A9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63846-955C-03BB-DDCA-6B360B1B8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F72B7-53FC-222F-3499-A31C22DA7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28CECF-76E7-2D77-AA3C-6E64E603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BA1EA9-D736-2E8B-2B1B-907FF3B3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CF06F3-76D5-B3BD-DCB7-4924170F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64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3A23-F8E9-B045-A6AC-903583C9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95F10-D270-93FE-AC16-A9C5AAA1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75890-2088-ABE4-29DB-81972157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F590A-1041-3361-B86D-AF9F647FD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62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C7402-54AA-52C3-40EF-E81983D6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4547D-3046-5C53-4352-2BA09B20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0963B-D58E-5B1C-2694-B61B76B9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7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98B2-13BF-0931-9B95-46858A7D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EE054-2E2C-B88C-CEFC-2FDD62C2A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2F58B-4A5A-AE61-164E-374B707BC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F171A-B315-181F-F197-6B8D0B2A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16FC6-4236-1DC9-052E-34F3ED2C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DB08A-297C-B6BE-0A96-F7829C46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61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84B84-860D-A19D-53FE-14B237FC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4F9F9-86CF-9CB4-E46E-91AEBE3E5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B0587-D06E-5BFA-BF70-187AA7084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D3561-4A68-EC47-509F-A37440A0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C2BD4-F7D0-B472-DC43-2F1281E0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67A63-473B-160F-C83F-86316E3B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71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3CCE-E3B0-5965-D6AE-F1881A5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6DD51-2D07-7E57-25B8-348B82C18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52F7A-AF52-B34C-8E5E-C90F4644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61961-461F-CAC3-9169-FB3F89A0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53509-FD46-87F6-FFA9-8B354C9DD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87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FC94D-CDBC-BEDA-3DDC-05139F71E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E6B3D-6691-2DC9-246F-7DAF089C9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270A8-9E78-5D1B-8ADB-9C1F86D85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403A-C8D2-767C-9752-620391B7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60F27-FA8D-6CD4-449C-7856F39F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43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22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82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56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38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30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19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73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1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5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32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51BF7-D979-B4DD-099C-B44E2057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36DFB-747F-F3E1-48F5-3FDB904DF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2939E-3DC3-F760-30AC-51F0D75E0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2C373-09AC-47C4-8E41-2A7A52F54B5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7F92-0F6A-253C-628E-A4FF648CD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EFCD-0EDF-C9B5-EA06-748A094D7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5C88E-7F34-CAD6-02CE-CBCC9F9D18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DF4-EDEE-7816-0E59-84183A0FECE7}"/>
              </a:ext>
            </a:extLst>
          </p:cNvPr>
          <p:cNvSpPr/>
          <p:nvPr userDrawn="1"/>
        </p:nvSpPr>
        <p:spPr>
          <a:xfrm>
            <a:off x="162159" y="471483"/>
            <a:ext cx="3542829" cy="25288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Sin &amp;</a:t>
            </a:r>
          </a:p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Grace</a:t>
            </a:r>
          </a:p>
        </p:txBody>
      </p:sp>
    </p:spTree>
    <p:extLst>
      <p:ext uri="{BB962C8B-B14F-4D97-AF65-F5344CB8AC3E}">
        <p14:creationId xmlns:p14="http://schemas.microsoft.com/office/powerpoint/2010/main" val="204218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E2C2F-41DD-664A-DF66-9D30B5D8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26CD9-8F9A-E4BD-A432-AE93D42B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7B393-7121-A68C-36FE-CD2444688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79314-6092-4E43-A748-D28D267C053B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1714-9C7E-6119-E9AE-DA9ED05FC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10A38-604E-BB4B-EE7B-8F3717606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lose-up of a book&#10;&#10;Description automatically generated">
            <a:extLst>
              <a:ext uri="{FF2B5EF4-FFF2-40B4-BE49-F238E27FC236}">
                <a16:creationId xmlns:a16="http://schemas.microsoft.com/office/drawing/2014/main" id="{D7A035AA-1681-B856-08EE-8669C7581C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3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9D75ED-080C-A8E2-C4B9-E7876274D49F}"/>
              </a:ext>
            </a:extLst>
          </p:cNvPr>
          <p:cNvSpPr txBox="1"/>
          <p:nvPr/>
        </p:nvSpPr>
        <p:spPr>
          <a:xfrm>
            <a:off x="812800" y="367714"/>
            <a:ext cx="1053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Is much misunderstanding on both SIN and GRACE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065F4-F006-1371-2287-0893C0717807}"/>
              </a:ext>
            </a:extLst>
          </p:cNvPr>
          <p:cNvSpPr txBox="1"/>
          <p:nvPr/>
        </p:nvSpPr>
        <p:spPr>
          <a:xfrm>
            <a:off x="629920" y="1418828"/>
            <a:ext cx="1046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Begin a series on SIN and GRACE</a:t>
            </a:r>
          </a:p>
        </p:txBody>
      </p:sp>
    </p:spTree>
    <p:extLst>
      <p:ext uri="{BB962C8B-B14F-4D97-AF65-F5344CB8AC3E}">
        <p14:creationId xmlns:p14="http://schemas.microsoft.com/office/powerpoint/2010/main" val="2282584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FD00-D0B1-BAF9-974F-3C739C912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7AFC59-D011-B0ED-B6BC-AF6721CFCD5F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F025A-E521-E632-04D0-B7EAB362A15C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Sin (Nov. 10)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Grace (Nov. 17)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Man’s Ability to Obey (Nov.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Under Law? (Dec. 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Faith and Works (Dec. 8)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the Sinner is Forgiven (Dec. 15)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3462769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6EDB-B65F-6341-9BD8-4F153BE4D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1475A-9AF3-ADDC-DE77-4801B5A2B32B}"/>
              </a:ext>
            </a:extLst>
          </p:cNvPr>
          <p:cNvSpPr txBox="1"/>
          <p:nvPr/>
        </p:nvSpPr>
        <p:spPr>
          <a:xfrm>
            <a:off x="812800" y="367714"/>
            <a:ext cx="1053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Is much misunderstanding on both SIN and GRACE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4EABE9-CFB1-190C-4B49-49439CA26C1A}"/>
              </a:ext>
            </a:extLst>
          </p:cNvPr>
          <p:cNvSpPr txBox="1"/>
          <p:nvPr/>
        </p:nvSpPr>
        <p:spPr>
          <a:xfrm>
            <a:off x="629920" y="1418828"/>
            <a:ext cx="113487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Begin a series on SIN and GRACE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Want to focus primarily on the Christian and his sin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Some of the confusion about GRACE is due to erroneous view of SIN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Erroneous view of sin: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Christian lives in a constant state of sin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Any lack of perfection is sin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Any lack of understanding of a text is sin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8EECF8B0-A03B-CFF5-36A7-C930A64C6E8F}"/>
              </a:ext>
            </a:extLst>
          </p:cNvPr>
          <p:cNvSpPr/>
          <p:nvPr/>
        </p:nvSpPr>
        <p:spPr>
          <a:xfrm>
            <a:off x="7741920" y="3596640"/>
            <a:ext cx="528320" cy="1158240"/>
          </a:xfrm>
          <a:prstGeom prst="rightBrace">
            <a:avLst>
              <a:gd name="adj1" fmla="val 1875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2E7A1A-477D-AA04-C2E4-EAA190FD607A}"/>
              </a:ext>
            </a:extLst>
          </p:cNvPr>
          <p:cNvSpPr/>
          <p:nvPr/>
        </p:nvSpPr>
        <p:spPr>
          <a:xfrm>
            <a:off x="8270240" y="3642360"/>
            <a:ext cx="3007360" cy="1066800"/>
          </a:xfrm>
          <a:prstGeom prst="roundRect">
            <a:avLst>
              <a:gd name="adj" fmla="val 2142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 Always In Sin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42196-CEA1-966D-1C89-90D48845F0E9}"/>
              </a:ext>
            </a:extLst>
          </p:cNvPr>
          <p:cNvSpPr txBox="1"/>
          <p:nvPr/>
        </p:nvSpPr>
        <p:spPr>
          <a:xfrm>
            <a:off x="629920" y="5039876"/>
            <a:ext cx="1046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SO: Need a system of grace to take care of that problem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THUS: Erroneous concepts are born – </a:t>
            </a:r>
            <a:r>
              <a:rPr lang="en-US" sz="2800" b="1" i="1" dirty="0"/>
              <a:t>imputed righteousness</a:t>
            </a:r>
          </a:p>
        </p:txBody>
      </p:sp>
    </p:spTree>
    <p:extLst>
      <p:ext uri="{BB962C8B-B14F-4D97-AF65-F5344CB8AC3E}">
        <p14:creationId xmlns:p14="http://schemas.microsoft.com/office/powerpoint/2010/main" val="1504796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  <p:bldP spid="5" grpId="0" animBg="1"/>
      <p:bldP spid="6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0B3E59-157C-36D1-9791-E60731F4B384}"/>
              </a:ext>
            </a:extLst>
          </p:cNvPr>
          <p:cNvSpPr txBox="1"/>
          <p:nvPr/>
        </p:nvSpPr>
        <p:spPr>
          <a:xfrm>
            <a:off x="4968240" y="914400"/>
            <a:ext cx="676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01F599-901E-2D05-108C-FF8BD8A5D112}"/>
              </a:ext>
            </a:extLst>
          </p:cNvPr>
          <p:cNvSpPr txBox="1"/>
          <p:nvPr/>
        </p:nvSpPr>
        <p:spPr>
          <a:xfrm>
            <a:off x="365760" y="3749040"/>
            <a:ext cx="3373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Nature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of Sin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6C5D4-5E34-C6E5-04F8-C545F657FA9A}"/>
              </a:ext>
            </a:extLst>
          </p:cNvPr>
          <p:cNvSpPr txBox="1"/>
          <p:nvPr/>
        </p:nvSpPr>
        <p:spPr>
          <a:xfrm>
            <a:off x="4947920" y="914400"/>
            <a:ext cx="676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</p:spTree>
    <p:extLst>
      <p:ext uri="{BB962C8B-B14F-4D97-AF65-F5344CB8AC3E}">
        <p14:creationId xmlns:p14="http://schemas.microsoft.com/office/powerpoint/2010/main" val="752009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A4E2C5-ADCF-18F4-F7E9-C8841849AA81}"/>
              </a:ext>
            </a:extLst>
          </p:cNvPr>
          <p:cNvSpPr txBox="1"/>
          <p:nvPr/>
        </p:nvSpPr>
        <p:spPr>
          <a:xfrm>
            <a:off x="2702560" y="71120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972F77-C9A8-62FB-089D-12914E16F852}"/>
              </a:ext>
            </a:extLst>
          </p:cNvPr>
          <p:cNvSpPr txBox="1"/>
          <p:nvPr/>
        </p:nvSpPr>
        <p:spPr>
          <a:xfrm>
            <a:off x="2682240" y="69088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8B1B29-636D-8CC0-0CD9-DD348135D3FD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Augustine (354-430 AD) and Calvin (1509-1564 AD) said God gave Adam a choice – he chose evil and thus, man lost his free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Since that time man inherits Adam’s sin (guilt)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lost his ability to know and do good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redemption is WHOLLY in the hands of God</a:t>
            </a:r>
          </a:p>
        </p:txBody>
      </p:sp>
    </p:spTree>
    <p:extLst>
      <p:ext uri="{BB962C8B-B14F-4D97-AF65-F5344CB8AC3E}">
        <p14:creationId xmlns:p14="http://schemas.microsoft.com/office/powerpoint/2010/main" val="3131222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E8EFC-9FF5-5658-0D9B-15F95737E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632CD6-0126-8BD0-969B-0647C13BCAA8}"/>
              </a:ext>
            </a:extLst>
          </p:cNvPr>
          <p:cNvSpPr txBox="1"/>
          <p:nvPr/>
        </p:nvSpPr>
        <p:spPr>
          <a:xfrm>
            <a:off x="2702560" y="71120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F4BF9D-685F-62B1-304E-A8E65C9CF0C1}"/>
              </a:ext>
            </a:extLst>
          </p:cNvPr>
          <p:cNvSpPr txBox="1"/>
          <p:nvPr/>
        </p:nvSpPr>
        <p:spPr>
          <a:xfrm>
            <a:off x="2682240" y="69088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65824E-B159-BAA6-9D88-7AD649181016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Augustine (354-430 AD) and Calvin (1509-1564 AD) said God gave Adam a choice – he chose evil and thus, man lost his free will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So, since man sins by nature (Augustine &amp; Calvin):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Adam’s sin changed man’s nature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Grace doesn’t change man’s nature (even if are saved by grace you still have a sinful nature)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This idea of man having a sinful nature (inclined toward sin &amp; in a state of sin) is rooted in Calvinistic thought</a:t>
            </a:r>
          </a:p>
        </p:txBody>
      </p:sp>
    </p:spTree>
    <p:extLst>
      <p:ext uri="{BB962C8B-B14F-4D97-AF65-F5344CB8AC3E}">
        <p14:creationId xmlns:p14="http://schemas.microsoft.com/office/powerpoint/2010/main" val="4165881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8121C-215E-8AAB-8E9B-46C075DFB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F72CCC-AD47-E796-95D4-171055C561A2}"/>
              </a:ext>
            </a:extLst>
          </p:cNvPr>
          <p:cNvSpPr txBox="1"/>
          <p:nvPr/>
        </p:nvSpPr>
        <p:spPr>
          <a:xfrm>
            <a:off x="2702560" y="71120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D8BB56-C9B0-9E53-C731-9882A8655D48}"/>
              </a:ext>
            </a:extLst>
          </p:cNvPr>
          <p:cNvSpPr txBox="1"/>
          <p:nvPr/>
        </p:nvSpPr>
        <p:spPr>
          <a:xfrm>
            <a:off x="2682240" y="69088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E64F83-30B0-3B35-6BC5-E9280AF8C33F}"/>
              </a:ext>
            </a:extLst>
          </p:cNvPr>
          <p:cNvSpPr txBox="1"/>
          <p:nvPr/>
        </p:nvSpPr>
        <p:spPr>
          <a:xfrm>
            <a:off x="365760" y="2072640"/>
            <a:ext cx="1159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Augustine (354-430 AD) and Calvin (1509-1564 AD) said God gave Adam a choice – he chose evil and thus, man lost his free will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So, since man sins by nature (Augustine &amp; Calvin):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man becomes a sinner (according to the Bible)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Adam and Eve were given a law (Gen. 2:17) that they violated (Gen. 3:1-6) by choice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Cain was warned about his sin (Gen. 4:6-7)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 could do well and rule over his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Thus, a choice! Not a depraved nature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756341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636A2-E040-398C-DB23-E93FB295F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058371-8946-2F2E-987E-903AEB6CC72B}"/>
              </a:ext>
            </a:extLst>
          </p:cNvPr>
          <p:cNvSpPr txBox="1"/>
          <p:nvPr/>
        </p:nvSpPr>
        <p:spPr>
          <a:xfrm>
            <a:off x="2702560" y="71120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06F79B-F5BF-134D-74BD-E5ECB4B54C49}"/>
              </a:ext>
            </a:extLst>
          </p:cNvPr>
          <p:cNvSpPr txBox="1"/>
          <p:nvPr/>
        </p:nvSpPr>
        <p:spPr>
          <a:xfrm>
            <a:off x="2682240" y="69088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E869FF-86F8-99D9-7C05-1A4B6011F981}"/>
              </a:ext>
            </a:extLst>
          </p:cNvPr>
          <p:cNvSpPr txBox="1"/>
          <p:nvPr/>
        </p:nvSpPr>
        <p:spPr>
          <a:xfrm>
            <a:off x="365760" y="2072640"/>
            <a:ext cx="115925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Augustine (354-430 AD) and Calvin (1509-1564 AD) said God gave Adam a choice – he chose evil and thus, man lost his free will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So, since man sins by nature (Augustine &amp; Calvin):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man becomes a sinner (according to the Bible)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Adam and Eve were given a law (Gen. 2:17) that they violated (Gen. 3:1-6) by choice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Cain was warned about his sin (Gen. 4:6-7)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World was wicked and Noah was righteous by choice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 was grieved over wickedness of man &amp; intent to do evil (Gen. 6:5-8)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Noah found grace because he was righteous (Heb. 11:7; 2 Pet. 2:5; Ezek. 14:14, 20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is drawn away by his own lust and sins (Jas. 1:14-15)</a:t>
            </a:r>
          </a:p>
        </p:txBody>
      </p:sp>
    </p:spTree>
    <p:extLst>
      <p:ext uri="{BB962C8B-B14F-4D97-AF65-F5344CB8AC3E}">
        <p14:creationId xmlns:p14="http://schemas.microsoft.com/office/powerpoint/2010/main" val="231003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D64EC-71AA-FC89-369A-CCE76FC7B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059F78-5DEA-56E2-6C0C-E44215568669}"/>
              </a:ext>
            </a:extLst>
          </p:cNvPr>
          <p:cNvSpPr txBox="1"/>
          <p:nvPr/>
        </p:nvSpPr>
        <p:spPr>
          <a:xfrm>
            <a:off x="2702560" y="71120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11D61-CD62-5B56-DC34-51FC854180CA}"/>
              </a:ext>
            </a:extLst>
          </p:cNvPr>
          <p:cNvSpPr txBox="1"/>
          <p:nvPr/>
        </p:nvSpPr>
        <p:spPr>
          <a:xfrm>
            <a:off x="2682240" y="690880"/>
            <a:ext cx="86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EB7A49-7BD2-D22B-D2F4-19380E53577E}"/>
              </a:ext>
            </a:extLst>
          </p:cNvPr>
          <p:cNvSpPr txBox="1"/>
          <p:nvPr/>
        </p:nvSpPr>
        <p:spPr>
          <a:xfrm>
            <a:off x="365760" y="2072640"/>
            <a:ext cx="11592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Augustine (354-430 AD) and Calvin (1509-1564 AD) said God gave Adam a choice – he chose evil and thus, man lost his free will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So, since man sins by nature (Augustine &amp; Calvin):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man becomes a sinner (according to the Bible)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Sin does not change man’s nature – but his relationship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separates man from God (Rom. 7:9)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had / has ability to do good, but chooses to sin</a:t>
            </a:r>
          </a:p>
        </p:txBody>
      </p:sp>
    </p:spTree>
    <p:extLst>
      <p:ext uri="{BB962C8B-B14F-4D97-AF65-F5344CB8AC3E}">
        <p14:creationId xmlns:p14="http://schemas.microsoft.com/office/powerpoint/2010/main" val="1162916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4354A-DF16-A7F1-7346-2E28FE203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0E5475-41EC-7A30-E425-6E047B27A27C}"/>
              </a:ext>
            </a:extLst>
          </p:cNvPr>
          <p:cNvSpPr txBox="1"/>
          <p:nvPr/>
        </p:nvSpPr>
        <p:spPr>
          <a:xfrm>
            <a:off x="4968240" y="924560"/>
            <a:ext cx="676656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5640EA-5AD3-B7C2-0DF8-6D83F6B62015}"/>
              </a:ext>
            </a:extLst>
          </p:cNvPr>
          <p:cNvSpPr txBox="1"/>
          <p:nvPr/>
        </p:nvSpPr>
        <p:spPr>
          <a:xfrm>
            <a:off x="365760" y="3749040"/>
            <a:ext cx="3373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Nature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of Sin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341E2C-7A40-592C-7DF2-DE431BC7A18D}"/>
              </a:ext>
            </a:extLst>
          </p:cNvPr>
          <p:cNvSpPr txBox="1"/>
          <p:nvPr/>
        </p:nvSpPr>
        <p:spPr>
          <a:xfrm>
            <a:off x="4947920" y="914400"/>
            <a:ext cx="676656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</p:txBody>
      </p:sp>
    </p:spTree>
    <p:extLst>
      <p:ext uri="{BB962C8B-B14F-4D97-AF65-F5344CB8AC3E}">
        <p14:creationId xmlns:p14="http://schemas.microsoft.com/office/powerpoint/2010/main" val="778612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7E75-B481-1DD3-25F0-F4FFA9046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60D7C5-BFD4-ACE5-FF4E-ABE9D9550E07}"/>
              </a:ext>
            </a:extLst>
          </p:cNvPr>
          <p:cNvSpPr txBox="1"/>
          <p:nvPr/>
        </p:nvSpPr>
        <p:spPr>
          <a:xfrm>
            <a:off x="2661920" y="680720"/>
            <a:ext cx="869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118949-BD37-23F7-08F1-29C21344EFC8}"/>
              </a:ext>
            </a:extLst>
          </p:cNvPr>
          <p:cNvSpPr txBox="1"/>
          <p:nvPr/>
        </p:nvSpPr>
        <p:spPr>
          <a:xfrm>
            <a:off x="2641600" y="670560"/>
            <a:ext cx="869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Sin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C13821-18BB-F36F-1813-31AE31FCA2B9}"/>
              </a:ext>
            </a:extLst>
          </p:cNvPr>
          <p:cNvSpPr txBox="1"/>
          <p:nvPr/>
        </p:nvSpPr>
        <p:spPr>
          <a:xfrm>
            <a:off x="365760" y="2072640"/>
            <a:ext cx="11541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Will sin after baptism (1 John 1:8)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Provision if were do sin – says we will sin at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have an advocate with the Father (1 John 2:1-2)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Confess our sins (1 John 1:9)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Repent and pray (Acts 8:22)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Examples: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Simon did (Acts 8:20-22)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Peter did (Gal. 2:11-14)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This just states the fact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Nothing says – it is okay to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Nothing says – it is excused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Nothing says – you can’t help it</a:t>
            </a:r>
          </a:p>
        </p:txBody>
      </p:sp>
    </p:spTree>
    <p:extLst>
      <p:ext uri="{BB962C8B-B14F-4D97-AF65-F5344CB8AC3E}">
        <p14:creationId xmlns:p14="http://schemas.microsoft.com/office/powerpoint/2010/main" val="696068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0300A-384B-F84E-B612-1677D7168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E35CDF-ECF5-04BE-3182-3F53663E9A9D}"/>
              </a:ext>
            </a:extLst>
          </p:cNvPr>
          <p:cNvSpPr txBox="1"/>
          <p:nvPr/>
        </p:nvSpPr>
        <p:spPr>
          <a:xfrm>
            <a:off x="4968240" y="924560"/>
            <a:ext cx="676656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Doesn’t Live in a State of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B73AF2-3E31-A6D1-AEC6-965D917F444F}"/>
              </a:ext>
            </a:extLst>
          </p:cNvPr>
          <p:cNvSpPr txBox="1"/>
          <p:nvPr/>
        </p:nvSpPr>
        <p:spPr>
          <a:xfrm>
            <a:off x="365760" y="3749040"/>
            <a:ext cx="3373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Nature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of Sin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FFDF53-B0B6-B30F-CB53-BA3444F03CC2}"/>
              </a:ext>
            </a:extLst>
          </p:cNvPr>
          <p:cNvSpPr txBox="1"/>
          <p:nvPr/>
        </p:nvSpPr>
        <p:spPr>
          <a:xfrm>
            <a:off x="4947920" y="914400"/>
            <a:ext cx="676656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Doesn’t Live in a State of Sin</a:t>
            </a:r>
          </a:p>
        </p:txBody>
      </p:sp>
    </p:spTree>
    <p:extLst>
      <p:ext uri="{BB962C8B-B14F-4D97-AF65-F5344CB8AC3E}">
        <p14:creationId xmlns:p14="http://schemas.microsoft.com/office/powerpoint/2010/main" val="3918834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E818-2A41-CE2A-30D9-45B806A5E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9C8049-3A72-8559-B81B-CB91E9A7C00B}"/>
              </a:ext>
            </a:extLst>
          </p:cNvPr>
          <p:cNvSpPr txBox="1"/>
          <p:nvPr/>
        </p:nvSpPr>
        <p:spPr>
          <a:xfrm>
            <a:off x="2834640" y="45720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B43A36-E046-2BE7-6487-FC8E3AC20248}"/>
              </a:ext>
            </a:extLst>
          </p:cNvPr>
          <p:cNvSpPr txBox="1"/>
          <p:nvPr/>
        </p:nvSpPr>
        <p:spPr>
          <a:xfrm>
            <a:off x="2814320" y="43688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121793-F12F-ED4A-B183-99ECDBD546E5}"/>
              </a:ext>
            </a:extLst>
          </p:cNvPr>
          <p:cNvSpPr txBox="1"/>
          <p:nvPr/>
        </p:nvSpPr>
        <p:spPr>
          <a:xfrm>
            <a:off x="365760" y="2072640"/>
            <a:ext cx="11541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Doesn’t make a practice of sin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Romans 6 – not to continue in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John 2:1-ff – not to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John 3:3-10 – do not sin (especially vv. 6,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Verse 6 – is present tense (_________), not aorist tense (.)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Translations: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ESV – “keeps on sinning” (v. 6), “makes a practice of sinning” (V. 9)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NIV – “keeps on sinning” (v. 6), “will continue to sin” (v. 9)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Williams – “practices sin” (v. 6), “makes a practice of sinning” (v. 9)</a:t>
            </a:r>
          </a:p>
        </p:txBody>
      </p:sp>
    </p:spTree>
    <p:extLst>
      <p:ext uri="{BB962C8B-B14F-4D97-AF65-F5344CB8AC3E}">
        <p14:creationId xmlns:p14="http://schemas.microsoft.com/office/powerpoint/2010/main" val="2433852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6C956-80AB-D0A3-C7E3-4FB6228F2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81220E-369D-FF3A-AE28-3BAD0B28949D}"/>
              </a:ext>
            </a:extLst>
          </p:cNvPr>
          <p:cNvSpPr txBox="1"/>
          <p:nvPr/>
        </p:nvSpPr>
        <p:spPr>
          <a:xfrm>
            <a:off x="2834640" y="45720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3389C6-EB73-2076-C229-2B4712277A62}"/>
              </a:ext>
            </a:extLst>
          </p:cNvPr>
          <p:cNvSpPr txBox="1"/>
          <p:nvPr/>
        </p:nvSpPr>
        <p:spPr>
          <a:xfrm>
            <a:off x="2814320" y="43688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6603A3-9444-15E9-07AE-2132EB55354C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Doesn’t make a practice of sin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Romans 6 – not to continue in sin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John 2:1-ff – not to sin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John 3:3-10 – do not sin </a:t>
            </a:r>
            <a:r>
              <a:rPr lang="en-US" sz="2400" i="1" dirty="0"/>
              <a:t>(especially vv. 6, 9)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John 5:16-18 – sin not unto death</a:t>
            </a: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6837BFE1-72AE-9354-AFB6-6043FD420005}"/>
              </a:ext>
            </a:extLst>
          </p:cNvPr>
          <p:cNvGrpSpPr>
            <a:grpSpLocks/>
          </p:cNvGrpSpPr>
          <p:nvPr/>
        </p:nvGrpSpPr>
        <p:grpSpPr bwMode="auto">
          <a:xfrm>
            <a:off x="2448560" y="4211320"/>
            <a:ext cx="7336155" cy="2362200"/>
            <a:chOff x="1056" y="2640"/>
            <a:chExt cx="4482" cy="1488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0116204D-0FC2-5612-C0CB-C91F4D25E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640"/>
              <a:ext cx="1728" cy="1488"/>
            </a:xfrm>
            <a:prstGeom prst="rect">
              <a:avLst/>
            </a:prstGeom>
            <a:solidFill>
              <a:srgbClr val="666633"/>
            </a:solidFill>
            <a:ln w="12700" cap="sq">
              <a:solidFill>
                <a:srgbClr val="33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sng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Do Sin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(1 John 1:8)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5D5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Correct it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“not unto death”</a:t>
              </a: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172117CF-EA26-610A-25B3-1939CAFB7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640"/>
              <a:ext cx="1842" cy="1488"/>
            </a:xfrm>
            <a:prstGeom prst="rect">
              <a:avLst/>
            </a:prstGeom>
            <a:solidFill>
              <a:srgbClr val="666633"/>
            </a:solidFill>
            <a:ln w="12700" cap="sq">
              <a:solidFill>
                <a:srgbClr val="33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sng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Continue in Sin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(1 John 3:9)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5D5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No Correction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“unto death”</a:t>
              </a:r>
            </a:p>
          </p:txBody>
        </p:sp>
        <p:sp>
          <p:nvSpPr>
            <p:cNvPr id="14" name="AutoShape 6">
              <a:extLst>
                <a:ext uri="{FF2B5EF4-FFF2-40B4-BE49-F238E27FC236}">
                  <a16:creationId xmlns:a16="http://schemas.microsoft.com/office/drawing/2014/main" id="{D62675E0-596C-3F05-1531-3AD50D4EA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3072"/>
              <a:ext cx="1248" cy="576"/>
            </a:xfrm>
            <a:prstGeom prst="leftRightArrow">
              <a:avLst>
                <a:gd name="adj1" fmla="val 59722"/>
                <a:gd name="adj2" fmla="val 53475"/>
              </a:avLst>
            </a:prstGeom>
            <a:solidFill>
              <a:srgbClr val="E5D58A"/>
            </a:solidFill>
            <a:ln w="12700" cap="sq">
              <a:solidFill>
                <a:srgbClr val="33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Difference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3743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07C67-C383-A22E-76DE-D05163498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7D72D1-468C-F69B-805D-0276D84BAFAE}"/>
              </a:ext>
            </a:extLst>
          </p:cNvPr>
          <p:cNvSpPr txBox="1"/>
          <p:nvPr/>
        </p:nvSpPr>
        <p:spPr>
          <a:xfrm>
            <a:off x="2834640" y="45720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7B15A6-1BBB-C2F9-ED70-0FC6077DE181}"/>
              </a:ext>
            </a:extLst>
          </p:cNvPr>
          <p:cNvSpPr txBox="1"/>
          <p:nvPr/>
        </p:nvSpPr>
        <p:spPr>
          <a:xfrm>
            <a:off x="2814320" y="43688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7E96C-D705-1155-319B-30D3F8C2FDBA}"/>
              </a:ext>
            </a:extLst>
          </p:cNvPr>
          <p:cNvSpPr txBox="1"/>
          <p:nvPr/>
        </p:nvSpPr>
        <p:spPr>
          <a:xfrm>
            <a:off x="365760" y="2072640"/>
            <a:ext cx="11541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Doesn’t make a practice of sin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Don’t sin as much as some think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Confusion about what sin is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Sin = transgression of the law (1 John 3:4; Rom. 4:15)</a:t>
            </a:r>
          </a:p>
          <a:p>
            <a:pPr marL="1371600" lvl="2" indent="-457200">
              <a:buFont typeface="+mj-lt"/>
              <a:buAutoNum type="alphaLcPeriod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If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when we transgress the law – it is sin!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No matter how</a:t>
            </a: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 large or small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If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not, there is no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Some things thought</a:t>
            </a: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 to be sin are not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Lack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perfection (flawless)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Mistakes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 using every opportunity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Lack</a:t>
            </a: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 of understanding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7913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C429C-F503-BC11-E072-4F7BD5CE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4E5C4A-69B2-AF25-168D-FD71D9B00C1E}"/>
              </a:ext>
            </a:extLst>
          </p:cNvPr>
          <p:cNvSpPr txBox="1"/>
          <p:nvPr/>
        </p:nvSpPr>
        <p:spPr>
          <a:xfrm>
            <a:off x="2834640" y="45720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C24885-8597-C997-0BD4-C275762F429C}"/>
              </a:ext>
            </a:extLst>
          </p:cNvPr>
          <p:cNvSpPr txBox="1"/>
          <p:nvPr/>
        </p:nvSpPr>
        <p:spPr>
          <a:xfrm>
            <a:off x="2814320" y="43688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7A3D61-CE1F-AADC-9A6E-DFF6EEAB4585}"/>
              </a:ext>
            </a:extLst>
          </p:cNvPr>
          <p:cNvSpPr txBox="1"/>
          <p:nvPr/>
        </p:nvSpPr>
        <p:spPr>
          <a:xfrm>
            <a:off x="365760" y="2072640"/>
            <a:ext cx="11541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Doesn’t make a practice of sin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Don’t sin as much as some think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Confusion about what sin is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Aptos" panose="02110004020202020204"/>
              </a:rPr>
              <a:t>Some think we sin 24 hours a day – in a state of sin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Idea: we just live a continuous life of sinning – every hour</a:t>
            </a:r>
          </a:p>
          <a:p>
            <a:pPr marL="1371600" lvl="2" indent="-457200">
              <a:buFont typeface="+mj-lt"/>
              <a:buAutoNum type="alphaLcPeriod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Think: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can’t go a day or even an hour without sinning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Pray:</a:t>
            </a: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 “Forgive us of our many, many sins” (even during worship)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This is based on misconception of man’s nature - “inclined or prone to sin”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Contrary to 1 John 2:1 – “…that you sin not”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Contrary to 1 John 3:6, 9</a:t>
            </a:r>
          </a:p>
        </p:txBody>
      </p:sp>
    </p:spTree>
    <p:extLst>
      <p:ext uri="{BB962C8B-B14F-4D97-AF65-F5344CB8AC3E}">
        <p14:creationId xmlns:p14="http://schemas.microsoft.com/office/powerpoint/2010/main" val="1254941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93571-169C-E618-4871-1F43B065F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FEC6B3-8358-7AF4-EFE3-FB29FBD33493}"/>
              </a:ext>
            </a:extLst>
          </p:cNvPr>
          <p:cNvSpPr txBox="1"/>
          <p:nvPr/>
        </p:nvSpPr>
        <p:spPr>
          <a:xfrm>
            <a:off x="2834640" y="45720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83529E-E6F1-F667-1811-25822C07ED6B}"/>
              </a:ext>
            </a:extLst>
          </p:cNvPr>
          <p:cNvSpPr txBox="1"/>
          <p:nvPr/>
        </p:nvSpPr>
        <p:spPr>
          <a:xfrm>
            <a:off x="2814320" y="436880"/>
            <a:ext cx="835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The Christian Doesn’t Live in a State of Sin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6738F4-524E-2C60-477D-4F75F1275D7A}"/>
              </a:ext>
            </a:extLst>
          </p:cNvPr>
          <p:cNvSpPr txBox="1"/>
          <p:nvPr/>
        </p:nvSpPr>
        <p:spPr>
          <a:xfrm>
            <a:off x="365760" y="2072640"/>
            <a:ext cx="115417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Doesn’t make a practice of sin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Don’t sin as much as some think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Confusion about what sin is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Some think we sin 24 hours a day – in a state of sin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Aptos" panose="02110004020202020204"/>
              </a:rPr>
              <a:t>Don’t “have to” sin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Some have argued that man “has to” sin (has no choice)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If that is so, man can’t help himself when tempted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command “sin not” (1 John 2:1) says I don’t have to!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Every sin is by choice (Rom. 6:13) </a:t>
            </a:r>
            <a:r>
              <a:rPr lang="en-US" sz="2400" b="1" baseline="0" dirty="0">
                <a:solidFill>
                  <a:prstClr val="black"/>
                </a:solidFill>
                <a:latin typeface="Aptos" panose="02110004020202020204"/>
              </a:rPr>
              <a:t>[have</a:t>
            </a: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 ability to sin – not unavoidable]</a:t>
            </a:r>
            <a:endParaRPr lang="en-US" sz="2400" b="1" baseline="0" dirty="0">
              <a:solidFill>
                <a:prstClr val="black"/>
              </a:solidFill>
              <a:latin typeface="Aptos" panose="02110004020202020204"/>
            </a:endParaRP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sin because we are weak (Matt. 26:41) 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[potential, not necessity]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sz="2400" baseline="0" dirty="0">
                <a:solidFill>
                  <a:prstClr val="black"/>
                </a:solidFill>
                <a:latin typeface="Aptos" panose="02110004020202020204"/>
              </a:rPr>
              <a:t>Which sin</a:t>
            </a: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 does man “have to” commit?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69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C1A6513-F701-4B8A-CCC0-9FAE71F48333}"/>
              </a:ext>
            </a:extLst>
          </p:cNvPr>
          <p:cNvSpPr/>
          <p:nvPr/>
        </p:nvSpPr>
        <p:spPr bwMode="auto">
          <a:xfrm>
            <a:off x="1833880" y="904240"/>
            <a:ext cx="6334760" cy="2286000"/>
          </a:xfrm>
          <a:prstGeom prst="ellipse">
            <a:avLst/>
          </a:prstGeom>
          <a:solidFill>
            <a:srgbClr val="E5D58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Altogether possible some “Christian”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is living in a state of sin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4D15C0F-FC18-E11E-1567-2676229B3967}"/>
              </a:ext>
            </a:extLst>
          </p:cNvPr>
          <p:cNvSpPr/>
          <p:nvPr/>
        </p:nvSpPr>
        <p:spPr bwMode="auto">
          <a:xfrm>
            <a:off x="4069080" y="3667759"/>
            <a:ext cx="6334760" cy="2285999"/>
          </a:xfrm>
          <a:prstGeom prst="ellipse">
            <a:avLst/>
          </a:prstGeom>
          <a:solidFill>
            <a:srgbClr val="E5D58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If a Christian is striving to live right &amp; serve God,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Is not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sinning all the time!</a:t>
            </a:r>
          </a:p>
        </p:txBody>
      </p:sp>
    </p:spTree>
    <p:extLst>
      <p:ext uri="{BB962C8B-B14F-4D97-AF65-F5344CB8AC3E}">
        <p14:creationId xmlns:p14="http://schemas.microsoft.com/office/powerpoint/2010/main" val="381777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71F61-5EC4-E7D9-54D5-73D589DE5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50A8E3-CED4-AB1F-3CCC-B3F0F082C652}"/>
              </a:ext>
            </a:extLst>
          </p:cNvPr>
          <p:cNvSpPr txBox="1"/>
          <p:nvPr/>
        </p:nvSpPr>
        <p:spPr>
          <a:xfrm>
            <a:off x="4958080" y="934720"/>
            <a:ext cx="676656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Doesn’t Live in a State of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Not be Perfect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16F5D0-E092-9272-2C2F-674D3C93D8B0}"/>
              </a:ext>
            </a:extLst>
          </p:cNvPr>
          <p:cNvSpPr txBox="1"/>
          <p:nvPr/>
        </p:nvSpPr>
        <p:spPr>
          <a:xfrm>
            <a:off x="365760" y="3749040"/>
            <a:ext cx="3373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Nature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of Sin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B84366-8FF3-D5F6-7C35-9ABE26365B15}"/>
              </a:ext>
            </a:extLst>
          </p:cNvPr>
          <p:cNvSpPr txBox="1"/>
          <p:nvPr/>
        </p:nvSpPr>
        <p:spPr>
          <a:xfrm>
            <a:off x="4947920" y="914400"/>
            <a:ext cx="676656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Doesn’t Live in a State of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Not be Perfect</a:t>
            </a:r>
          </a:p>
        </p:txBody>
      </p:sp>
    </p:spTree>
    <p:extLst>
      <p:ext uri="{BB962C8B-B14F-4D97-AF65-F5344CB8AC3E}">
        <p14:creationId xmlns:p14="http://schemas.microsoft.com/office/powerpoint/2010/main" val="3001025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C0757-6E95-F4A2-3A41-C9FC4A2BD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B82B0-B575-72DE-9AB6-6490E4544C1F}"/>
              </a:ext>
            </a:extLst>
          </p:cNvPr>
          <p:cNvSpPr txBox="1"/>
          <p:nvPr/>
        </p:nvSpPr>
        <p:spPr>
          <a:xfrm>
            <a:off x="2672080" y="690880"/>
            <a:ext cx="866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Not be Perfect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2BB65F-6B49-5483-65EE-76B21224AB91}"/>
              </a:ext>
            </a:extLst>
          </p:cNvPr>
          <p:cNvSpPr txBox="1"/>
          <p:nvPr/>
        </p:nvSpPr>
        <p:spPr>
          <a:xfrm>
            <a:off x="2651760" y="670560"/>
            <a:ext cx="866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Not be Perfect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CFD7C1-7124-ABAE-9BE7-C093A4DEAB3F}"/>
              </a:ext>
            </a:extLst>
          </p:cNvPr>
          <p:cNvSpPr txBox="1"/>
          <p:nvPr/>
        </p:nvSpPr>
        <p:spPr>
          <a:xfrm>
            <a:off x="365760" y="2072640"/>
            <a:ext cx="11541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Question – whether it is possible to be sinless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Moot point – because no one does (1 John 1:8)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Fact is: none of us do!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1754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2DF14-D38F-152C-7DFC-B93668486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17CBBE-6334-936B-63B0-D9D9AD7CD7E3}"/>
              </a:ext>
            </a:extLst>
          </p:cNvPr>
          <p:cNvSpPr txBox="1"/>
          <p:nvPr/>
        </p:nvSpPr>
        <p:spPr>
          <a:xfrm>
            <a:off x="2672080" y="690880"/>
            <a:ext cx="866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Not be Perfect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A563F-B382-E471-630F-1A7C41CC9425}"/>
              </a:ext>
            </a:extLst>
          </p:cNvPr>
          <p:cNvSpPr txBox="1"/>
          <p:nvPr/>
        </p:nvSpPr>
        <p:spPr>
          <a:xfrm>
            <a:off x="2651760" y="670560"/>
            <a:ext cx="866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Not be Perfect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EB559A-7196-E723-558C-ED63EDE0DED6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Question – whether it is possible to be sinless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fact that the Bible talks about forgiveness for the child of God says there will not be sinless perfection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John 1:7, 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Jas. 5:16</a:t>
            </a:r>
          </a:p>
        </p:txBody>
      </p:sp>
    </p:spTree>
    <p:extLst>
      <p:ext uri="{BB962C8B-B14F-4D97-AF65-F5344CB8AC3E}">
        <p14:creationId xmlns:p14="http://schemas.microsoft.com/office/powerpoint/2010/main" val="3676029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0EFB3-D796-0387-B22A-0280AF11F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5D7BD1-0D18-38B3-FD1B-57FF7A3BB6B3}"/>
              </a:ext>
            </a:extLst>
          </p:cNvPr>
          <p:cNvSpPr txBox="1"/>
          <p:nvPr/>
        </p:nvSpPr>
        <p:spPr>
          <a:xfrm>
            <a:off x="2672080" y="690880"/>
            <a:ext cx="866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Not be Perfect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879E4C-AB0B-D45B-5FC2-CF4B7DD755EF}"/>
              </a:ext>
            </a:extLst>
          </p:cNvPr>
          <p:cNvSpPr txBox="1"/>
          <p:nvPr/>
        </p:nvSpPr>
        <p:spPr>
          <a:xfrm>
            <a:off x="2651760" y="670560"/>
            <a:ext cx="866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The Christian Will Not be Perfect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924533-5969-527A-EEA6-47B58113EA76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Question – whether it is possible to be sinless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fact that the Bible talks about forgiveness for the child of God says there will not be sinless perfection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Lacking in perfection is not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False concept: I am in a constant state of sin because I am not perfect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do we know that a lack of perfection is not sin?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We are told not to continue in sin (Rom. 6), or practice sin (1 John 3:6,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Yet, are areas where we will </a:t>
            </a:r>
            <a:r>
              <a:rPr lang="en-US" sz="2400" u="sng" dirty="0"/>
              <a:t>never</a:t>
            </a:r>
            <a:r>
              <a:rPr lang="en-US" sz="2400" dirty="0"/>
              <a:t> reach perfection (2 Pet. 1:5-10)</a:t>
            </a:r>
          </a:p>
        </p:txBody>
      </p:sp>
    </p:spTree>
    <p:extLst>
      <p:ext uri="{BB962C8B-B14F-4D97-AF65-F5344CB8AC3E}">
        <p14:creationId xmlns:p14="http://schemas.microsoft.com/office/powerpoint/2010/main" val="1869442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76EF1F11-0C8F-E79F-D627-C6D2DA193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60" y="182880"/>
            <a:ext cx="10972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4000" b="1" u="sng" dirty="0">
                <a:solidFill>
                  <a:srgbClr val="333300"/>
                </a:solidFill>
                <a:latin typeface="Maiandra GD" panose="020E0502030308020204" pitchFamily="34" charset="0"/>
              </a:rPr>
              <a:t>Absolute – vs – Relative Commands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A83FC88-7581-BDE7-B5C8-4A761EFF9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040" y="1249680"/>
            <a:ext cx="4003040" cy="5334000"/>
          </a:xfrm>
          <a:prstGeom prst="rect">
            <a:avLst/>
          </a:prstGeom>
          <a:solidFill>
            <a:srgbClr val="E5D58A"/>
          </a:solidFill>
          <a:ln w="12700" cap="sq">
            <a:solidFill>
              <a:srgbClr val="33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Absolute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Commands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Perfection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No Varying Degrees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No Growth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Baptism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LS on 1</a:t>
            </a:r>
            <a:r>
              <a:rPr kumimoji="0" lang="en-US" altLang="en-US" sz="2800" b="1" i="0" u="none" strike="noStrike" kern="0" cap="none" spc="0" normalizeH="0" baseline="3000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st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 Day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Don’t Lie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9999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B549D07-59CD-2757-55E6-124529E9A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5080" y="1249680"/>
            <a:ext cx="4003040" cy="5334000"/>
          </a:xfrm>
          <a:prstGeom prst="rect">
            <a:avLst/>
          </a:prstGeom>
          <a:solidFill>
            <a:srgbClr val="E5D58A"/>
          </a:solidFill>
          <a:ln w="12700" cap="sq">
            <a:solidFill>
              <a:srgbClr val="33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Relative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Commands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No Perfect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Varying Degrees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Always Growing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Knowledge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Temperance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Love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99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>Patience</a:t>
            </a:r>
          </a:p>
        </p:txBody>
      </p:sp>
    </p:spTree>
    <p:extLst>
      <p:ext uri="{BB962C8B-B14F-4D97-AF65-F5344CB8AC3E}">
        <p14:creationId xmlns:p14="http://schemas.microsoft.com/office/powerpoint/2010/main" val="2709646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7243D-539A-6FD9-F19E-0DF6A5816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749177-938B-5492-2D6C-ADAFE57ADDFF}"/>
              </a:ext>
            </a:extLst>
          </p:cNvPr>
          <p:cNvSpPr txBox="1"/>
          <p:nvPr/>
        </p:nvSpPr>
        <p:spPr>
          <a:xfrm>
            <a:off x="4968240" y="924560"/>
            <a:ext cx="676656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Doesn’t Live in a State of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Not be Perfect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172D8-1781-FDF0-5FC3-7E88F3D4227B}"/>
              </a:ext>
            </a:extLst>
          </p:cNvPr>
          <p:cNvSpPr txBox="1"/>
          <p:nvPr/>
        </p:nvSpPr>
        <p:spPr>
          <a:xfrm>
            <a:off x="365760" y="3749040"/>
            <a:ext cx="3373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Nature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of Sin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1EEDAE-A597-B981-5310-DE94BA8A93CA}"/>
              </a:ext>
            </a:extLst>
          </p:cNvPr>
          <p:cNvSpPr txBox="1"/>
          <p:nvPr/>
        </p:nvSpPr>
        <p:spPr>
          <a:xfrm>
            <a:off x="4947920" y="914400"/>
            <a:ext cx="676656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Man Becomes a Sinner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Doesn’t Live in a State of Sin</a:t>
            </a:r>
          </a:p>
          <a:p>
            <a:pPr marL="400050" indent="-400050">
              <a:buFont typeface="+mj-lt"/>
              <a:buAutoNum type="romanUcPeriod"/>
            </a:pP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The Christian Will Not be Perfect</a:t>
            </a:r>
          </a:p>
        </p:txBody>
      </p:sp>
    </p:spTree>
    <p:extLst>
      <p:ext uri="{BB962C8B-B14F-4D97-AF65-F5344CB8AC3E}">
        <p14:creationId xmlns:p14="http://schemas.microsoft.com/office/powerpoint/2010/main" val="3430845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1897</Words>
  <Application>Microsoft Office PowerPoint</Application>
  <PresentationFormat>Widescreen</PresentationFormat>
  <Paragraphs>268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Congenial SemiBold</vt:lpstr>
      <vt:lpstr>Arial Narrow</vt:lpstr>
      <vt:lpstr>Wingdings</vt:lpstr>
      <vt:lpstr>Maiandra GD</vt:lpstr>
      <vt:lpstr>Dreaming Outloud Pro</vt:lpstr>
      <vt:lpstr>Trade Gothic Inline</vt:lpstr>
      <vt:lpstr>Aptos Display</vt:lpstr>
      <vt:lpstr>Arial</vt:lpstr>
      <vt:lpstr>Aptos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2</cp:revision>
  <dcterms:created xsi:type="dcterms:W3CDTF">2024-11-08T16:24:57Z</dcterms:created>
  <dcterms:modified xsi:type="dcterms:W3CDTF">2024-11-10T21:06:01Z</dcterms:modified>
</cp:coreProperties>
</file>