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32"/>
  </p:notesMasterIdLst>
  <p:sldIdLst>
    <p:sldId id="256" r:id="rId5"/>
    <p:sldId id="271" r:id="rId6"/>
    <p:sldId id="272" r:id="rId7"/>
    <p:sldId id="273" r:id="rId8"/>
    <p:sldId id="274" r:id="rId9"/>
    <p:sldId id="275" r:id="rId10"/>
    <p:sldId id="270" r:id="rId11"/>
    <p:sldId id="277" r:id="rId12"/>
    <p:sldId id="278" r:id="rId13"/>
    <p:sldId id="258" r:id="rId14"/>
    <p:sldId id="266" r:id="rId15"/>
    <p:sldId id="279" r:id="rId16"/>
    <p:sldId id="259" r:id="rId17"/>
    <p:sldId id="280" r:id="rId18"/>
    <p:sldId id="267" r:id="rId19"/>
    <p:sldId id="260" r:id="rId20"/>
    <p:sldId id="283" r:id="rId21"/>
    <p:sldId id="284" r:id="rId22"/>
    <p:sldId id="285" r:id="rId23"/>
    <p:sldId id="286" r:id="rId24"/>
    <p:sldId id="261" r:id="rId25"/>
    <p:sldId id="287" r:id="rId26"/>
    <p:sldId id="288" r:id="rId27"/>
    <p:sldId id="262" r:id="rId28"/>
    <p:sldId id="264" r:id="rId29"/>
    <p:sldId id="289" r:id="rId30"/>
    <p:sldId id="263" r:id="rId31"/>
  </p:sldIdLst>
  <p:sldSz cx="12192000" cy="6858000"/>
  <p:notesSz cx="6858000" cy="9144000"/>
  <p:embeddedFontLst>
    <p:embeddedFont>
      <p:font typeface="Amasis MT Pro Black" panose="02040A04050005020304" pitchFamily="18" charset="0"/>
      <p:bold r:id="rId33"/>
      <p:boldItalic r:id="rId34"/>
    </p:embeddedFont>
    <p:embeddedFont>
      <p:font typeface="Georgia" panose="02040502050405020303" pitchFamily="18" charset="0"/>
      <p:regular r:id="rId35"/>
      <p:bold r:id="rId36"/>
      <p:italic r:id="rId37"/>
      <p:boldItalic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  <p:embeddedFont>
      <p:font typeface="Wingdings 2" panose="05020102010507070707" pitchFamily="18" charset="2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6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F20B4-88E3-4584-9A7A-F1BB2854D7D2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A8527-4BA2-47F1-9DB4-19D062CB66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Hendrickson</a:t>
            </a:r>
            <a:r>
              <a:rPr lang="en-US" baseline="0" dirty="0"/>
              <a:t> 622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8527-4BA2-47F1-9DB4-19D062CB66DA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221"/>
            <a:ext cx="10363200" cy="1469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541"/>
            <a:ext cx="8534400" cy="175192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7FB5E-32D2-4469-8190-DFFDE181808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A6EE7-B164-4293-B901-890215C5E7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15"/>
            <a:ext cx="10363200" cy="136241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827"/>
            <a:ext cx="103632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83929-AB5F-4C0B-A463-9A0E9E6605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542"/>
            <a:ext cx="508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542"/>
            <a:ext cx="508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C4D29-288B-4EC0-8B4D-C34FA04F2D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844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907"/>
            <a:ext cx="5386917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442"/>
            <a:ext cx="5386917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907"/>
            <a:ext cx="5389033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5442"/>
            <a:ext cx="5389033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BF561-9D1F-42E1-BBA3-E095069949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1E38F-A796-40FF-9A52-533E2A5FCA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820B3-1278-46B8-81B1-7425220B8D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845"/>
            <a:ext cx="4011084" cy="1161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845"/>
            <a:ext cx="6815667" cy="58527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555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1D559-405D-4DA7-92CE-50F2331140D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799920"/>
            <a:ext cx="7315200" cy="5680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322"/>
            <a:ext cx="7315200" cy="41144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8019"/>
            <a:ext cx="7315200" cy="8045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9ED032-F674-4047-8F2E-24337B84E9F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76826-AA96-4C93-A943-5098AC63063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63286"/>
            <a:ext cx="25908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63286"/>
            <a:ext cx="7569200" cy="5932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0FB28-1497-452C-B85E-094DC189C9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4E757C8-1A58-4BC9-8F49-A64195958C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C0504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9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4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7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31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0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27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16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3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5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66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C154E0A-0EE3-4E65-9FB9-69181C9C36AA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63287"/>
            <a:ext cx="10363200" cy="32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542"/>
            <a:ext cx="10363200" cy="411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9082"/>
            <a:ext cx="2540000" cy="4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9082"/>
            <a:ext cx="3860800" cy="4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9082"/>
            <a:ext cx="2540000" cy="4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959F59-4CC1-418B-B566-635ADE5173C2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C154E0A-0EE3-4E65-9FB9-69181C9C36AA}" type="datetimeFigureOut">
              <a:rPr lang="en-US" smtClean="0">
                <a:solidFill>
                  <a:srgbClr val="C0504D"/>
                </a:solidFill>
              </a:rPr>
              <a:pPr/>
              <a:t>10/27/2024</a:t>
            </a:fld>
            <a:endParaRPr lang="en-US">
              <a:solidFill>
                <a:srgbClr val="C0504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C0504D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4E757C8-1A58-4BC9-8F49-A64195958C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10/27/2024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56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4038600"/>
            <a:ext cx="4953000" cy="1752600"/>
          </a:xfrm>
        </p:spPr>
        <p:txBody>
          <a:bodyPr>
            <a:normAutofit/>
          </a:bodyPr>
          <a:lstStyle/>
          <a:p>
            <a:r>
              <a:rPr lang="en-US" sz="3200" dirty="0"/>
              <a:t>Matt. 15:21-28</a:t>
            </a:r>
          </a:p>
          <a:p>
            <a:r>
              <a:rPr lang="en-US" sz="3200" dirty="0"/>
              <a:t>Mark 7:24-37</a:t>
            </a:r>
          </a:p>
        </p:txBody>
      </p:sp>
      <p:sp>
        <p:nvSpPr>
          <p:cNvPr id="5" name="Rectangle 4"/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767002"/>
            <a:ext cx="10972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Matt 15:21-28</a:t>
            </a:r>
          </a:p>
          <a:p>
            <a:endParaRPr lang="en-US" sz="2000" dirty="0"/>
          </a:p>
          <a:p>
            <a:r>
              <a:rPr lang="en-US" sz="2800" dirty="0"/>
              <a:t>21 Then Jesus went out from there and departed to the region of </a:t>
            </a:r>
            <a:r>
              <a:rPr lang="en-US" sz="2800" dirty="0" err="1"/>
              <a:t>Tyre</a:t>
            </a:r>
            <a:r>
              <a:rPr lang="en-US" sz="2800" dirty="0"/>
              <a:t> and Sidon. </a:t>
            </a:r>
          </a:p>
          <a:p>
            <a:endParaRPr lang="en-US" sz="900" dirty="0"/>
          </a:p>
          <a:p>
            <a:r>
              <a:rPr lang="en-US" sz="2800" dirty="0"/>
              <a:t>22 And behold, a woman of Canaan came from that region and cried out to Him, saying, “Have mercy on me, O Lord, Son of David! My daughter is severely demon-possessed.”</a:t>
            </a:r>
          </a:p>
          <a:p>
            <a:endParaRPr lang="en-US" sz="900" dirty="0"/>
          </a:p>
          <a:p>
            <a:r>
              <a:rPr lang="en-US" sz="2800" dirty="0"/>
              <a:t>23 But He answered her not a word. And His disciples came and urged Him, saying, “Send her away, for she cries out after us.”</a:t>
            </a:r>
          </a:p>
          <a:p>
            <a:endParaRPr lang="en-US" sz="900" dirty="0"/>
          </a:p>
          <a:p>
            <a:r>
              <a:rPr lang="en-US" sz="2800" dirty="0"/>
              <a:t>24 But He answered and said, “I was not sent except to the lost sheep of the house of Israel.”</a:t>
            </a:r>
          </a:p>
          <a:p>
            <a:endParaRPr lang="en-US" sz="900" dirty="0"/>
          </a:p>
          <a:p>
            <a:r>
              <a:rPr lang="en-US" sz="2800" dirty="0"/>
              <a:t>25 Then she came and worshiped Him, saying, “Lord, help me!”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737950"/>
            <a:ext cx="109728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Matt 15:21-28</a:t>
            </a:r>
          </a:p>
          <a:p>
            <a:endParaRPr lang="en-US" sz="2000" dirty="0"/>
          </a:p>
          <a:p>
            <a:r>
              <a:rPr lang="en-US" sz="2800" dirty="0"/>
              <a:t>26 But He answered and said, “It is not good to take the children's bread and throw it to the little dogs.”</a:t>
            </a:r>
          </a:p>
          <a:p>
            <a:endParaRPr lang="en-US" sz="900" dirty="0"/>
          </a:p>
          <a:p>
            <a:r>
              <a:rPr lang="en-US" sz="2800" dirty="0"/>
              <a:t> 27 And she said, “Yes, Lord, yet even the little dogs eat the crumbs which fall from their masters' table.” </a:t>
            </a:r>
          </a:p>
          <a:p>
            <a:endParaRPr lang="en-US" sz="900" dirty="0"/>
          </a:p>
          <a:p>
            <a:r>
              <a:rPr lang="en-US" sz="2800" dirty="0"/>
              <a:t>28 Then Jesus answered and said to her, “O woman, great is your faith! Let it be to you as you desire.” And her daughter was healed from that very hour.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110490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Mark 7:24-30</a:t>
            </a:r>
          </a:p>
          <a:p>
            <a:pPr algn="ctr"/>
            <a:endParaRPr lang="en-US" sz="1050" b="1" dirty="0"/>
          </a:p>
          <a:p>
            <a:r>
              <a:rPr lang="en-US" sz="2800" dirty="0"/>
              <a:t>24 From there He arose and went to the region of </a:t>
            </a:r>
            <a:r>
              <a:rPr lang="en-US" sz="2800" dirty="0" err="1"/>
              <a:t>Tyre</a:t>
            </a:r>
            <a:r>
              <a:rPr lang="en-US" sz="2800" dirty="0"/>
              <a:t> and Sidon. </a:t>
            </a:r>
            <a:r>
              <a:rPr lang="en-US" sz="2800" dirty="0">
                <a:highlight>
                  <a:srgbClr val="FFFF00"/>
                </a:highlight>
              </a:rPr>
              <a:t>And He entered a house and wanted no one to know it, but He could not be hidden</a:t>
            </a:r>
            <a:r>
              <a:rPr lang="en-US" sz="2800" dirty="0"/>
              <a:t>. </a:t>
            </a:r>
          </a:p>
          <a:p>
            <a:endParaRPr lang="en-US" sz="900" dirty="0"/>
          </a:p>
          <a:p>
            <a:r>
              <a:rPr lang="en-US" sz="2800" dirty="0"/>
              <a:t>25 For a woman whose young daughter had an unclean spirit heard about Him, and she came </a:t>
            </a:r>
            <a:r>
              <a:rPr lang="en-US" sz="2800" dirty="0">
                <a:highlight>
                  <a:srgbClr val="FFFF00"/>
                </a:highlight>
              </a:rPr>
              <a:t>and fell at His feet</a:t>
            </a:r>
            <a:r>
              <a:rPr lang="en-US" sz="2800" dirty="0"/>
              <a:t>. </a:t>
            </a:r>
          </a:p>
          <a:p>
            <a:endParaRPr lang="en-US" sz="900" dirty="0"/>
          </a:p>
          <a:p>
            <a:r>
              <a:rPr lang="en-US" sz="2800" dirty="0"/>
              <a:t>26 The woman was a </a:t>
            </a:r>
            <a:r>
              <a:rPr lang="en-US" sz="2800" dirty="0">
                <a:highlight>
                  <a:srgbClr val="FFFF00"/>
                </a:highlight>
              </a:rPr>
              <a:t>Greek, a </a:t>
            </a:r>
            <a:r>
              <a:rPr lang="en-US" sz="2800" dirty="0" err="1">
                <a:highlight>
                  <a:srgbClr val="FFFF00"/>
                </a:highlight>
              </a:rPr>
              <a:t>Syro</a:t>
            </a:r>
            <a:r>
              <a:rPr lang="en-US" sz="2800" dirty="0">
                <a:highlight>
                  <a:srgbClr val="FFFF00"/>
                </a:highlight>
              </a:rPr>
              <a:t>-Phoenician by birth</a:t>
            </a:r>
            <a:r>
              <a:rPr lang="en-US" sz="2800" dirty="0"/>
              <a:t>, and she </a:t>
            </a:r>
            <a:r>
              <a:rPr lang="en-US" sz="2800" dirty="0">
                <a:highlight>
                  <a:srgbClr val="FFFF00"/>
                </a:highlight>
              </a:rPr>
              <a:t>kept asking Him</a:t>
            </a:r>
            <a:r>
              <a:rPr lang="en-US" sz="2800" dirty="0"/>
              <a:t> to cast the demon out of her daughter. </a:t>
            </a:r>
          </a:p>
          <a:p>
            <a:endParaRPr lang="en-US" sz="900" dirty="0"/>
          </a:p>
          <a:p>
            <a:r>
              <a:rPr lang="en-US" sz="2800" dirty="0"/>
              <a:t>27 But Jesus said to her, “Let the children be filled first, for it is not good to take the children's bread and throw it to the little dogs.”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40953"/>
            <a:ext cx="10972800" cy="3654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Mark 7:24-30</a:t>
            </a:r>
          </a:p>
          <a:p>
            <a:endParaRPr lang="en-US" sz="1050" dirty="0"/>
          </a:p>
          <a:p>
            <a:r>
              <a:rPr lang="en-US" sz="2800" dirty="0"/>
              <a:t>28 And she answered and said to Him, “Yes, Lord, yet even the little dogs under the table eat from the children's crumbs.” </a:t>
            </a:r>
          </a:p>
          <a:p>
            <a:endParaRPr lang="en-US" sz="900" dirty="0"/>
          </a:p>
          <a:p>
            <a:r>
              <a:rPr lang="en-US" sz="2800" dirty="0"/>
              <a:t>29 Then He said to her, “For this saying go your way; the demon has gone out of your daughter.” </a:t>
            </a:r>
          </a:p>
          <a:p>
            <a:endParaRPr lang="en-US" sz="900" dirty="0"/>
          </a:p>
          <a:p>
            <a:r>
              <a:rPr lang="en-US" sz="2800" dirty="0"/>
              <a:t>30 And when she had come to her house, she found the demon gone out, </a:t>
            </a:r>
            <a:r>
              <a:rPr lang="en-US" sz="2800" dirty="0">
                <a:highlight>
                  <a:srgbClr val="FFFF00"/>
                </a:highlight>
              </a:rPr>
              <a:t>and her daughter lying on the bed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772180"/>
            <a:ext cx="9144000" cy="584775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Matthew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6324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William </a:t>
            </a:r>
            <a:r>
              <a:rPr lang="en-US" dirty="0" err="1"/>
              <a:t>Hendriksen</a:t>
            </a:r>
            <a:r>
              <a:rPr lang="en-US" dirty="0"/>
              <a:t>, 621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676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>
                <a:solidFill>
                  <a:schemeClr val="tx2"/>
                </a:solidFill>
              </a:rPr>
              <a:t>The Work Which Thou </a:t>
            </a:r>
            <a:r>
              <a:rPr lang="en-US" sz="3200" i="1" u="sng" dirty="0" err="1">
                <a:solidFill>
                  <a:schemeClr val="tx2"/>
                </a:solidFill>
              </a:rPr>
              <a:t>Gavest</a:t>
            </a:r>
            <a:r>
              <a:rPr lang="en-US" sz="3200" i="1" u="sng" dirty="0">
                <a:solidFill>
                  <a:schemeClr val="tx2"/>
                </a:solidFill>
              </a:rPr>
              <a:t> Him to 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2771254"/>
            <a:ext cx="100584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dirty="0"/>
              <a:t>Its Beginning or Inauguration (1:1 – 4:11)</a:t>
            </a:r>
          </a:p>
          <a:p>
            <a:pPr marL="514350" indent="-514350">
              <a:buFont typeface="+mj-lt"/>
              <a:buAutoNum type="romanUcPeriod"/>
            </a:pPr>
            <a:endParaRPr lang="en-US" sz="1050" dirty="0"/>
          </a:p>
          <a:p>
            <a:pPr marL="514350" indent="-514350">
              <a:buFont typeface="+mj-lt"/>
              <a:buAutoNum type="romanUcPeriod"/>
            </a:pPr>
            <a:r>
              <a:rPr lang="en-US" sz="2800" dirty="0"/>
              <a:t>Its Progress or Continuation (4:12 – 20:34)</a:t>
            </a:r>
          </a:p>
          <a:p>
            <a:pPr marL="514350" indent="-514350">
              <a:buFont typeface="+mj-lt"/>
              <a:buAutoNum type="romanUcPeriod"/>
            </a:pPr>
            <a:endParaRPr lang="en-US" sz="1050" dirty="0"/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/>
              <a:t>The Great Galilean Ministry </a:t>
            </a:r>
            <a:r>
              <a:rPr lang="en-US" sz="2800" dirty="0"/>
              <a:t>(4:12 – 15:20)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/>
              <a:t>The Retirement plus </a:t>
            </a:r>
            <a:r>
              <a:rPr lang="en-US" sz="2800" i="1" dirty="0" err="1"/>
              <a:t>Perean</a:t>
            </a:r>
            <a:r>
              <a:rPr lang="en-US" sz="2800" i="1" dirty="0"/>
              <a:t> Ministries </a:t>
            </a:r>
            <a:r>
              <a:rPr lang="en-US" sz="2800" dirty="0"/>
              <a:t>(15:21 – 20:34)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Projectr\GIFFiles\Christ 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1768" y="0"/>
            <a:ext cx="9857232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029200" y="3733800"/>
            <a:ext cx="6248400" cy="312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Woman Came to Jesus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Crying for Mercy,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Begging for Help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C40AE08-2D14-E65D-2A9B-58CE50DD8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4038600"/>
            <a:ext cx="4953000" cy="1752600"/>
          </a:xfrm>
        </p:spPr>
        <p:txBody>
          <a:bodyPr>
            <a:normAutofit/>
          </a:bodyPr>
          <a:lstStyle/>
          <a:p>
            <a:r>
              <a:rPr lang="en-US" sz="3200" dirty="0"/>
              <a:t>Matt. 15:21-28</a:t>
            </a:r>
          </a:p>
          <a:p>
            <a:r>
              <a:rPr lang="en-US" sz="3200" dirty="0"/>
              <a:t>Mark 7:24-37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FC743F-7419-1454-7BF2-0A6C188D8C4C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3886200"/>
            <a:ext cx="4572000" cy="304800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Reaction of Jesus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Seems Strange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3886200"/>
            <a:ext cx="4572000" cy="304800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Problems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Request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Obstacles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Faith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GREAT!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BFA759-A26F-965E-EC05-D8A81F2F0A5F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407485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Character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4A926E-CD7C-8F4D-A8AD-8389CCC99F72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457201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Character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6800" y="1524001"/>
            <a:ext cx="1051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Woman of Canaan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“Greek” (Mk. 7:26) – “a reference either to her religion, her language, or identity as a Gentile” (King)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“So far as we know she was the first of Gentiles to obtain a blessing by faith in Jesus.” (Boles)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Represents a class without promise, hope, God (Eph. 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Such were we!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Such are many “outcast” today who need mercy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457201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Character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6800" y="1524000"/>
            <a:ext cx="10515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Woman of Canaan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Woman with Deep Anxiety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Daughter is vexed with a devil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Agony is seen “kept asking” (Mk. 7:26; cf. Mt. 15:22 –tense of “cried out” = again and again - </a:t>
            </a:r>
            <a:r>
              <a:rPr lang="en-US" sz="2400" dirty="0" err="1"/>
              <a:t>Hendriksen</a:t>
            </a:r>
            <a:r>
              <a:rPr lang="en-US" sz="24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Utterly helpless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trouble that causes anxiety – like seeing your children under the influence of the Devil!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“That crying thirst – drove her to the fountain!”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4074855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Character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Request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AC235A-EEBB-A4F8-1DE0-A9E5AA134B35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8202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b="1" dirty="0"/>
              <a:t>Her Request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1"/>
            <a:ext cx="10515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Cry for Mercy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Fell at his feet (Mk. 7:25) – sign of reverence and grief.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 Said: “Have mercy on me…” (v. 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Mercy: “signifies, in general, ‘to feel sympathy with the misery of another,’ and especially sympathy manifested in act,…” (Vines)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Cry for self is great – even greater when for your children!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Prayer is short when mercy is first need!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If mercy is first plea – will not be last!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Cry for mercy – when recognize our helpless condition before God (cf. Matt. 5:3)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8202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b="1" dirty="0"/>
              <a:t>Her Request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0"/>
            <a:ext cx="10515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Cry for Mercy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Cry to the Lord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Recognized Jesus for who he was: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“Lord” (v. 22) – Ruler, Master, Has power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“Son of David” (v. 22) – Promised Messiah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Only source for help – seen in continual asking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Lord is the only source – help with sin, marriage, children, problems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“The soul that bows as she did need say no more than ‘Lord, help me.’” (Boles)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4074855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Character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Request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Difficulties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3C36DF-12E1-B6A7-D4AA-93ADD3BE9CC0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57201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/>
              <a:t>Her Difficulties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1"/>
            <a:ext cx="10515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Silence of Jesus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Seems to be somewhat strange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You would think – this is the kind of person he is seeking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Seems to be ignoring 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Why?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Not told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Seems to be a test of both her &amp; his disciples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When seems that God is ignoring – he may be drawing out more faith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“Although He gives no </a:t>
            </a:r>
            <a:r>
              <a:rPr lang="en-US" sz="2400" i="1" dirty="0"/>
              <a:t>word</a:t>
            </a:r>
            <a:r>
              <a:rPr lang="en-US" sz="2400" dirty="0"/>
              <a:t> we may still hope in His </a:t>
            </a:r>
            <a:r>
              <a:rPr lang="en-US" sz="2400" i="1" dirty="0"/>
              <a:t>character</a:t>
            </a:r>
            <a:r>
              <a:rPr lang="en-US" sz="2400" dirty="0"/>
              <a:t>” (</a:t>
            </a:r>
            <a:r>
              <a:rPr lang="en-US" sz="2400" i="1" dirty="0"/>
              <a:t>Handfuls on Purpose</a:t>
            </a:r>
            <a:r>
              <a:rPr lang="en-US" sz="2400" dirty="0"/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57201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/>
              <a:t>Her Difficulties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524000"/>
            <a:ext cx="104394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Silence of Jesus (v. 23)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Conduct of the Disciples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Perhaps they misread His silence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She, being a Gentile, viewed as a nuisance!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How discouraging that must have been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we think will “help” the cause of the Lord – may not help at all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Often, the conduct of some disciples will more likely drive people away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57201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/>
              <a:t>Her Difficulties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1"/>
            <a:ext cx="10591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Silence of Jesus (v. 23)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Conduct of the Disciples (v. 23)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Her Own Unworthiness (v. 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This too seems strange!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Being a Gentile - did not belong to house of Israel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Why this reaction?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We are not told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Seems to be to call forth her faith &amp; teach his disciples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Learn: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Before we can receive mercy from God – we must realize our own unworthiness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The most unworthy – need &amp; can receive grace!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57201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/>
              <a:t>Her Difficulties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524001"/>
            <a:ext cx="10439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Silence of Jesus (v. 23)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Conduct of the Disciples (v. 23)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Her Own Unworthiness (v. 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Righteousness of God (v. 26)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This seems even worse – “dog” was  offensive and insulting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Further testing of her faith – by putting her in the humblest of places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Why take what belongs to Israel and give it to heathen?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Learn: True faith is born out of humility!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4074856"/>
            <a:ext cx="8305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Character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Request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Difficulties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Argument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CBCC5E-9821-BAFC-8E01-D03CC1AB59A2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8202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4"/>
            </a:pPr>
            <a:r>
              <a:rPr lang="en-US" sz="3200" b="1" dirty="0"/>
              <a:t>Her Argument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1"/>
            <a:ext cx="10515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Argument of Faith (vv. 27-28)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Persistent and powerful plea (vv. 22, 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Plea is based on faith – great faith (v. 28)!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Great faith: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Sees the problem – the evil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Sees the cure – at the hand of the Lord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Is humble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Is earnest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Persist when discouraged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“Her faith takes her out as an exception to the whole Gentile world and holds her up as an example of faith to the Jewish race” (Boles).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8202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4"/>
            </a:pPr>
            <a:r>
              <a:rPr lang="en-US" sz="3200" b="1" dirty="0"/>
              <a:t>Her Argument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0"/>
            <a:ext cx="1051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Argument of Faith (vv. 27-28)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Argument of a Broken Spirit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She humbly took her place of an undeserving dog!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She had the broken &amp; contrite spirit (Isa. 66:2; Psa. 51:17)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“</a:t>
            </a:r>
            <a:r>
              <a:rPr lang="en-US" sz="2400" i="1" dirty="0"/>
              <a:t>Grace</a:t>
            </a:r>
            <a:r>
              <a:rPr lang="en-US" sz="2400" dirty="0"/>
              <a:t> delights to flow </a:t>
            </a:r>
            <a:r>
              <a:rPr lang="en-US" sz="2400" i="1" dirty="0"/>
              <a:t>down</a:t>
            </a:r>
            <a:r>
              <a:rPr lang="en-US" sz="2400" dirty="0"/>
              <a:t> and fill the needy” (</a:t>
            </a:r>
            <a:r>
              <a:rPr lang="en-US" sz="2400" i="1" dirty="0"/>
              <a:t>Handfuls on Purpose</a:t>
            </a:r>
            <a:r>
              <a:rPr lang="en-US" sz="24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 before we can ever expect the mercy of God – must have that contrite spirit!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4074856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Character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Request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Difficulties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Argument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Success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387FDF-9163-2075-7F59-A955C2FCDF19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8202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5"/>
            </a:pPr>
            <a:r>
              <a:rPr lang="en-US" sz="3200" b="1" dirty="0"/>
              <a:t>Her Success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1"/>
            <a:ext cx="1051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Granted the Needed Blessing (v. 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Her faith prevailed – praised for her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Her need was granted fully!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Her child was blessed as God blessed her (Mk)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“Moreover, these blessings did not rob ‘children’ of their ‘bread’” (</a:t>
            </a:r>
            <a:r>
              <a:rPr lang="en-US" sz="2400" dirty="0" err="1"/>
              <a:t>Hendricksen</a:t>
            </a:r>
            <a:r>
              <a:rPr lang="en-US" sz="2400" dirty="0"/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Faith may be tested – but not disappointed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Pressing on when discouraged – worth it!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0" y="114300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52600" y="482026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5"/>
            </a:pPr>
            <a:r>
              <a:rPr lang="en-US" sz="3200" b="1" dirty="0"/>
              <a:t>Her Success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1"/>
            <a:ext cx="1051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Granted the Needed Blessing (v. 28)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tx2"/>
                </a:solidFill>
              </a:rPr>
              <a:t>Embraced a Passing Opportunity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She seized the only chance she had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She made the most of it – while it was available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Learn: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Opportunities pass – then are gone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Are you letting opportunities slip by?”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4074856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Character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Request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Difficulties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Argument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 Her Success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4074856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Character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Request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Difficulties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Argument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b="1" dirty="0"/>
              <a:t> Her Success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BB334C-D75F-829D-127A-E82BF760927E}"/>
              </a:ext>
            </a:extLst>
          </p:cNvPr>
          <p:cNvSpPr/>
          <p:nvPr/>
        </p:nvSpPr>
        <p:spPr>
          <a:xfrm>
            <a:off x="2212105" y="228600"/>
            <a:ext cx="7767789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The</a:t>
            </a:r>
          </a:p>
          <a:p>
            <a:pPr algn="ctr"/>
            <a:r>
              <a:rPr lang="en-US" sz="6600" b="1" dirty="0" err="1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Syro</a:t>
            </a:r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-Phoenician</a:t>
            </a:r>
          </a:p>
          <a:p>
            <a:pPr algn="r"/>
            <a:r>
              <a:rPr lang="en-US" sz="6600" b="1" dirty="0">
                <a:ln/>
                <a:solidFill>
                  <a:schemeClr val="accent3"/>
                </a:solidFill>
                <a:latin typeface="Amasis MT Pro Black" panose="02040A04050005020304" pitchFamily="18" charset="0"/>
              </a:rPr>
              <a:t>Woman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Urb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1223</TotalTime>
  <Words>1613</Words>
  <Application>Microsoft Office PowerPoint</Application>
  <PresentationFormat>Widescreen</PresentationFormat>
  <Paragraphs>224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Trajan</vt:lpstr>
      <vt:lpstr>Amasis MT Pro Black</vt:lpstr>
      <vt:lpstr>Trebuchet MS</vt:lpstr>
      <vt:lpstr>Georgia</vt:lpstr>
      <vt:lpstr>Arial</vt:lpstr>
      <vt:lpstr>Calibri</vt:lpstr>
      <vt:lpstr>Wingdings 2</vt:lpstr>
      <vt:lpstr>Times New Roman</vt:lpstr>
      <vt:lpstr>Urban</vt:lpstr>
      <vt:lpstr>Default Design</vt:lpstr>
      <vt:lpstr>1_Urban</vt:lpstr>
      <vt:lpstr>20_Office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41</cp:revision>
  <dcterms:created xsi:type="dcterms:W3CDTF">2010-03-12T20:42:27Z</dcterms:created>
  <dcterms:modified xsi:type="dcterms:W3CDTF">2024-10-27T12:46:22Z</dcterms:modified>
</cp:coreProperties>
</file>